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1" r:id="rId3"/>
    <p:sldId id="290" r:id="rId4"/>
    <p:sldId id="257" r:id="rId5"/>
    <p:sldId id="277" r:id="rId6"/>
    <p:sldId id="258" r:id="rId7"/>
    <p:sldId id="269" r:id="rId8"/>
    <p:sldId id="296" r:id="rId9"/>
    <p:sldId id="292" r:id="rId10"/>
    <p:sldId id="295" r:id="rId11"/>
    <p:sldId id="293" r:id="rId12"/>
    <p:sldId id="268" r:id="rId13"/>
    <p:sldId id="270" r:id="rId14"/>
    <p:sldId id="271" r:id="rId15"/>
    <p:sldId id="276" r:id="rId16"/>
    <p:sldId id="285" r:id="rId17"/>
    <p:sldId id="275" r:id="rId18"/>
    <p:sldId id="286" r:id="rId19"/>
    <p:sldId id="280" r:id="rId20"/>
    <p:sldId id="287" r:id="rId21"/>
    <p:sldId id="281" r:id="rId22"/>
    <p:sldId id="288" r:id="rId23"/>
    <p:sldId id="289" r:id="rId24"/>
    <p:sldId id="284" r:id="rId25"/>
    <p:sldId id="283" r:id="rId26"/>
  </p:sldIdLst>
  <p:sldSz cx="12192000" cy="6858000"/>
  <p:notesSz cx="9144000" cy="6858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4434" autoAdjust="0"/>
  </p:normalViewPr>
  <p:slideViewPr>
    <p:cSldViewPr snapToGrid="0">
      <p:cViewPr varScale="1">
        <p:scale>
          <a:sx n="74" d="100"/>
          <a:sy n="74" d="100"/>
        </p:scale>
        <p:origin x="558"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17" d="100"/>
          <a:sy n="117" d="100"/>
        </p:scale>
        <p:origin x="23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0FF258-8224-4DC9-880C-7325DF6D06F9}"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s-MX"/>
        </a:p>
      </dgm:t>
    </dgm:pt>
    <dgm:pt modelId="{47694BB1-5B18-48F0-9DCA-A29E2CA05C6E}">
      <dgm:prSet phldrT="[Texto]"/>
      <dgm:spPr/>
      <dgm:t>
        <a:bodyPr/>
        <a:lstStyle/>
        <a:p>
          <a:r>
            <a:rPr lang="es-MX" dirty="0"/>
            <a:t>Dato Personal</a:t>
          </a:r>
        </a:p>
      </dgm:t>
    </dgm:pt>
    <dgm:pt modelId="{D64BD465-D3B5-46DC-A469-BDA7BC9FE6E1}" type="parTrans" cxnId="{D5899BA1-E8F3-4E67-B607-B37528301ED7}">
      <dgm:prSet/>
      <dgm:spPr/>
      <dgm:t>
        <a:bodyPr/>
        <a:lstStyle/>
        <a:p>
          <a:endParaRPr lang="es-MX"/>
        </a:p>
      </dgm:t>
    </dgm:pt>
    <dgm:pt modelId="{CD6D36DA-11CC-40A3-A620-F55DDBF46BD7}" type="sibTrans" cxnId="{D5899BA1-E8F3-4E67-B607-B37528301ED7}">
      <dgm:prSet/>
      <dgm:spPr/>
      <dgm:t>
        <a:bodyPr/>
        <a:lstStyle/>
        <a:p>
          <a:endParaRPr lang="es-MX"/>
        </a:p>
      </dgm:t>
    </dgm:pt>
    <dgm:pt modelId="{6A9FDF4E-8C96-4941-B7E0-F91824303E70}">
      <dgm:prSet phldrT="[Texto]"/>
      <dgm:spPr/>
      <dgm:t>
        <a:bodyPr/>
        <a:lstStyle/>
        <a:p>
          <a:r>
            <a:rPr lang="es-MX" dirty="0"/>
            <a:t>Cualquier información</a:t>
          </a:r>
        </a:p>
      </dgm:t>
    </dgm:pt>
    <dgm:pt modelId="{791A3E99-DFE3-4AF2-91D9-B72E5F21FD39}" type="parTrans" cxnId="{EDC494B1-73D6-4E0D-909E-EF1B91C128C2}">
      <dgm:prSet/>
      <dgm:spPr/>
      <dgm:t>
        <a:bodyPr/>
        <a:lstStyle/>
        <a:p>
          <a:endParaRPr lang="es-MX"/>
        </a:p>
      </dgm:t>
    </dgm:pt>
    <dgm:pt modelId="{014544F1-A843-46A2-B6F3-6940C76CF2A3}" type="sibTrans" cxnId="{EDC494B1-73D6-4E0D-909E-EF1B91C128C2}">
      <dgm:prSet/>
      <dgm:spPr/>
      <dgm:t>
        <a:bodyPr/>
        <a:lstStyle/>
        <a:p>
          <a:endParaRPr lang="es-MX"/>
        </a:p>
      </dgm:t>
    </dgm:pt>
    <dgm:pt modelId="{AA2FB822-9855-46D8-8561-AB1673A117E1}">
      <dgm:prSet phldrT="[Texto]"/>
      <dgm:spPr/>
      <dgm:t>
        <a:bodyPr/>
        <a:lstStyle/>
        <a:p>
          <a:r>
            <a:rPr lang="es-MX" dirty="0"/>
            <a:t>Concerniente</a:t>
          </a:r>
        </a:p>
      </dgm:t>
    </dgm:pt>
    <dgm:pt modelId="{8B515718-6382-4A10-BC72-D931BCBCAD9F}" type="parTrans" cxnId="{C9504073-92B9-425E-B79F-D9113DFD85B8}">
      <dgm:prSet/>
      <dgm:spPr/>
      <dgm:t>
        <a:bodyPr/>
        <a:lstStyle/>
        <a:p>
          <a:endParaRPr lang="es-MX"/>
        </a:p>
      </dgm:t>
    </dgm:pt>
    <dgm:pt modelId="{889359C4-1CBB-489F-B5EE-D4902C663FFA}" type="sibTrans" cxnId="{C9504073-92B9-425E-B79F-D9113DFD85B8}">
      <dgm:prSet/>
      <dgm:spPr/>
      <dgm:t>
        <a:bodyPr/>
        <a:lstStyle/>
        <a:p>
          <a:endParaRPr lang="es-MX"/>
        </a:p>
      </dgm:t>
    </dgm:pt>
    <dgm:pt modelId="{224DA21E-F8D2-4321-99B1-5CD0C16A1789}">
      <dgm:prSet phldrT="[Texto]"/>
      <dgm:spPr/>
      <dgm:t>
        <a:bodyPr/>
        <a:lstStyle/>
        <a:p>
          <a:r>
            <a:rPr lang="es-MX" dirty="0"/>
            <a:t>Persona física</a:t>
          </a:r>
        </a:p>
      </dgm:t>
    </dgm:pt>
    <dgm:pt modelId="{3FB3588E-0FFE-4792-9F49-A41C89188EE1}" type="parTrans" cxnId="{0512D745-F4C9-4AFF-AC5C-C9B4E1B4A526}">
      <dgm:prSet/>
      <dgm:spPr/>
      <dgm:t>
        <a:bodyPr/>
        <a:lstStyle/>
        <a:p>
          <a:endParaRPr lang="es-MX"/>
        </a:p>
      </dgm:t>
    </dgm:pt>
    <dgm:pt modelId="{6F4C7F44-3889-4D40-9C8D-2DFB98706303}" type="sibTrans" cxnId="{0512D745-F4C9-4AFF-AC5C-C9B4E1B4A526}">
      <dgm:prSet/>
      <dgm:spPr/>
      <dgm:t>
        <a:bodyPr/>
        <a:lstStyle/>
        <a:p>
          <a:endParaRPr lang="es-MX"/>
        </a:p>
      </dgm:t>
    </dgm:pt>
    <dgm:pt modelId="{2B9A5EB6-335B-4F4B-94E0-F3CEDF9CE7CC}">
      <dgm:prSet phldrT="[Texto]"/>
      <dgm:spPr/>
      <dgm:t>
        <a:bodyPr/>
        <a:lstStyle/>
        <a:p>
          <a:r>
            <a:rPr lang="es-MX" dirty="0"/>
            <a:t>Identificada o identificable</a:t>
          </a:r>
        </a:p>
      </dgm:t>
    </dgm:pt>
    <dgm:pt modelId="{BF522261-1BE0-4D2C-90A8-853D53284C39}" type="parTrans" cxnId="{719E90DC-D914-415A-8787-651A8277BC7E}">
      <dgm:prSet/>
      <dgm:spPr/>
      <dgm:t>
        <a:bodyPr/>
        <a:lstStyle/>
        <a:p>
          <a:endParaRPr lang="es-MX"/>
        </a:p>
      </dgm:t>
    </dgm:pt>
    <dgm:pt modelId="{36B88E12-1898-4BCD-AB0E-E8ECCFE94355}" type="sibTrans" cxnId="{719E90DC-D914-415A-8787-651A8277BC7E}">
      <dgm:prSet/>
      <dgm:spPr/>
      <dgm:t>
        <a:bodyPr/>
        <a:lstStyle/>
        <a:p>
          <a:endParaRPr lang="es-MX"/>
        </a:p>
      </dgm:t>
    </dgm:pt>
    <dgm:pt modelId="{DB5C8198-95AE-4D6C-97FC-5CE9DFA076CF}" type="pres">
      <dgm:prSet presAssocID="{B00FF258-8224-4DC9-880C-7325DF6D06F9}" presName="Name0" presStyleCnt="0">
        <dgm:presLayoutVars>
          <dgm:chPref val="1"/>
          <dgm:dir/>
          <dgm:animOne val="branch"/>
          <dgm:animLvl val="lvl"/>
          <dgm:resizeHandles val="exact"/>
        </dgm:presLayoutVars>
      </dgm:prSet>
      <dgm:spPr/>
      <dgm:t>
        <a:bodyPr/>
        <a:lstStyle/>
        <a:p>
          <a:endParaRPr lang="es-MX"/>
        </a:p>
      </dgm:t>
    </dgm:pt>
    <dgm:pt modelId="{EE5E875B-84F1-4EAC-A657-33172A0BF934}" type="pres">
      <dgm:prSet presAssocID="{47694BB1-5B18-48F0-9DCA-A29E2CA05C6E}" presName="root1" presStyleCnt="0"/>
      <dgm:spPr/>
    </dgm:pt>
    <dgm:pt modelId="{A0D3B578-951F-4F92-945F-AB70E6D62737}" type="pres">
      <dgm:prSet presAssocID="{47694BB1-5B18-48F0-9DCA-A29E2CA05C6E}" presName="LevelOneTextNode" presStyleLbl="node0" presStyleIdx="0" presStyleCnt="1">
        <dgm:presLayoutVars>
          <dgm:chPref val="3"/>
        </dgm:presLayoutVars>
      </dgm:prSet>
      <dgm:spPr/>
      <dgm:t>
        <a:bodyPr/>
        <a:lstStyle/>
        <a:p>
          <a:endParaRPr lang="es-MX"/>
        </a:p>
      </dgm:t>
    </dgm:pt>
    <dgm:pt modelId="{F5B5C431-7091-4459-91AF-BC5FA7006347}" type="pres">
      <dgm:prSet presAssocID="{47694BB1-5B18-48F0-9DCA-A29E2CA05C6E}" presName="level2hierChild" presStyleCnt="0"/>
      <dgm:spPr/>
    </dgm:pt>
    <dgm:pt modelId="{A3F4DEA7-9DEC-463C-AB49-2EF4EF8DD425}" type="pres">
      <dgm:prSet presAssocID="{791A3E99-DFE3-4AF2-91D9-B72E5F21FD39}" presName="conn2-1" presStyleLbl="parChTrans1D2" presStyleIdx="0" presStyleCnt="4"/>
      <dgm:spPr/>
      <dgm:t>
        <a:bodyPr/>
        <a:lstStyle/>
        <a:p>
          <a:endParaRPr lang="es-MX"/>
        </a:p>
      </dgm:t>
    </dgm:pt>
    <dgm:pt modelId="{21451B63-DA9D-483F-A71E-436AA8A0B077}" type="pres">
      <dgm:prSet presAssocID="{791A3E99-DFE3-4AF2-91D9-B72E5F21FD39}" presName="connTx" presStyleLbl="parChTrans1D2" presStyleIdx="0" presStyleCnt="4"/>
      <dgm:spPr/>
      <dgm:t>
        <a:bodyPr/>
        <a:lstStyle/>
        <a:p>
          <a:endParaRPr lang="es-MX"/>
        </a:p>
      </dgm:t>
    </dgm:pt>
    <dgm:pt modelId="{56816731-1D2F-47A3-8D38-53421D9196FD}" type="pres">
      <dgm:prSet presAssocID="{6A9FDF4E-8C96-4941-B7E0-F91824303E70}" presName="root2" presStyleCnt="0"/>
      <dgm:spPr/>
    </dgm:pt>
    <dgm:pt modelId="{4C16EF28-9678-4050-AE97-FF42480A3FE1}" type="pres">
      <dgm:prSet presAssocID="{6A9FDF4E-8C96-4941-B7E0-F91824303E70}" presName="LevelTwoTextNode" presStyleLbl="node2" presStyleIdx="0" presStyleCnt="4">
        <dgm:presLayoutVars>
          <dgm:chPref val="3"/>
        </dgm:presLayoutVars>
      </dgm:prSet>
      <dgm:spPr/>
      <dgm:t>
        <a:bodyPr/>
        <a:lstStyle/>
        <a:p>
          <a:endParaRPr lang="es-MX"/>
        </a:p>
      </dgm:t>
    </dgm:pt>
    <dgm:pt modelId="{00D029E5-21C3-4E9F-A5E1-061AB5B28FB0}" type="pres">
      <dgm:prSet presAssocID="{6A9FDF4E-8C96-4941-B7E0-F91824303E70}" presName="level3hierChild" presStyleCnt="0"/>
      <dgm:spPr/>
    </dgm:pt>
    <dgm:pt modelId="{7619B154-988F-4BA3-BF0C-1F42C63C8EEC}" type="pres">
      <dgm:prSet presAssocID="{8B515718-6382-4A10-BC72-D931BCBCAD9F}" presName="conn2-1" presStyleLbl="parChTrans1D2" presStyleIdx="1" presStyleCnt="4"/>
      <dgm:spPr/>
      <dgm:t>
        <a:bodyPr/>
        <a:lstStyle/>
        <a:p>
          <a:endParaRPr lang="es-MX"/>
        </a:p>
      </dgm:t>
    </dgm:pt>
    <dgm:pt modelId="{C046E9B3-FBC6-4BD1-9AF2-621B5B7D6788}" type="pres">
      <dgm:prSet presAssocID="{8B515718-6382-4A10-BC72-D931BCBCAD9F}" presName="connTx" presStyleLbl="parChTrans1D2" presStyleIdx="1" presStyleCnt="4"/>
      <dgm:spPr/>
      <dgm:t>
        <a:bodyPr/>
        <a:lstStyle/>
        <a:p>
          <a:endParaRPr lang="es-MX"/>
        </a:p>
      </dgm:t>
    </dgm:pt>
    <dgm:pt modelId="{2AF13E7B-B2DB-4989-B206-781328FBC680}" type="pres">
      <dgm:prSet presAssocID="{AA2FB822-9855-46D8-8561-AB1673A117E1}" presName="root2" presStyleCnt="0"/>
      <dgm:spPr/>
    </dgm:pt>
    <dgm:pt modelId="{476ECACE-2823-435F-B2A7-CBF794726E36}" type="pres">
      <dgm:prSet presAssocID="{AA2FB822-9855-46D8-8561-AB1673A117E1}" presName="LevelTwoTextNode" presStyleLbl="node2" presStyleIdx="1" presStyleCnt="4">
        <dgm:presLayoutVars>
          <dgm:chPref val="3"/>
        </dgm:presLayoutVars>
      </dgm:prSet>
      <dgm:spPr/>
      <dgm:t>
        <a:bodyPr/>
        <a:lstStyle/>
        <a:p>
          <a:endParaRPr lang="es-MX"/>
        </a:p>
      </dgm:t>
    </dgm:pt>
    <dgm:pt modelId="{DCE7872E-71BE-48D4-A257-2F24E85337C2}" type="pres">
      <dgm:prSet presAssocID="{AA2FB822-9855-46D8-8561-AB1673A117E1}" presName="level3hierChild" presStyleCnt="0"/>
      <dgm:spPr/>
    </dgm:pt>
    <dgm:pt modelId="{3BADCCAA-CA1F-45C6-B3E9-E527DED466E1}" type="pres">
      <dgm:prSet presAssocID="{3FB3588E-0FFE-4792-9F49-A41C89188EE1}" presName="conn2-1" presStyleLbl="parChTrans1D2" presStyleIdx="2" presStyleCnt="4"/>
      <dgm:spPr/>
      <dgm:t>
        <a:bodyPr/>
        <a:lstStyle/>
        <a:p>
          <a:endParaRPr lang="es-MX"/>
        </a:p>
      </dgm:t>
    </dgm:pt>
    <dgm:pt modelId="{EEBE5727-FF31-4DB0-A552-F52C2F02BE3D}" type="pres">
      <dgm:prSet presAssocID="{3FB3588E-0FFE-4792-9F49-A41C89188EE1}" presName="connTx" presStyleLbl="parChTrans1D2" presStyleIdx="2" presStyleCnt="4"/>
      <dgm:spPr/>
      <dgm:t>
        <a:bodyPr/>
        <a:lstStyle/>
        <a:p>
          <a:endParaRPr lang="es-MX"/>
        </a:p>
      </dgm:t>
    </dgm:pt>
    <dgm:pt modelId="{07935306-6EF8-4028-B64B-2D144F41E06D}" type="pres">
      <dgm:prSet presAssocID="{224DA21E-F8D2-4321-99B1-5CD0C16A1789}" presName="root2" presStyleCnt="0"/>
      <dgm:spPr/>
    </dgm:pt>
    <dgm:pt modelId="{FE0398D3-FE43-45CF-8354-11224DC7AF4E}" type="pres">
      <dgm:prSet presAssocID="{224DA21E-F8D2-4321-99B1-5CD0C16A1789}" presName="LevelTwoTextNode" presStyleLbl="node2" presStyleIdx="2" presStyleCnt="4">
        <dgm:presLayoutVars>
          <dgm:chPref val="3"/>
        </dgm:presLayoutVars>
      </dgm:prSet>
      <dgm:spPr/>
      <dgm:t>
        <a:bodyPr/>
        <a:lstStyle/>
        <a:p>
          <a:endParaRPr lang="es-MX"/>
        </a:p>
      </dgm:t>
    </dgm:pt>
    <dgm:pt modelId="{6E4D3F2A-3FD1-43F7-94F9-FF46FD8AE157}" type="pres">
      <dgm:prSet presAssocID="{224DA21E-F8D2-4321-99B1-5CD0C16A1789}" presName="level3hierChild" presStyleCnt="0"/>
      <dgm:spPr/>
    </dgm:pt>
    <dgm:pt modelId="{7B9C28F4-6A46-4546-9519-A1A434AC2E84}" type="pres">
      <dgm:prSet presAssocID="{BF522261-1BE0-4D2C-90A8-853D53284C39}" presName="conn2-1" presStyleLbl="parChTrans1D2" presStyleIdx="3" presStyleCnt="4"/>
      <dgm:spPr/>
      <dgm:t>
        <a:bodyPr/>
        <a:lstStyle/>
        <a:p>
          <a:endParaRPr lang="es-MX"/>
        </a:p>
      </dgm:t>
    </dgm:pt>
    <dgm:pt modelId="{9700D41C-D118-46E6-ADAB-EB9BFF5FF274}" type="pres">
      <dgm:prSet presAssocID="{BF522261-1BE0-4D2C-90A8-853D53284C39}" presName="connTx" presStyleLbl="parChTrans1D2" presStyleIdx="3" presStyleCnt="4"/>
      <dgm:spPr/>
      <dgm:t>
        <a:bodyPr/>
        <a:lstStyle/>
        <a:p>
          <a:endParaRPr lang="es-MX"/>
        </a:p>
      </dgm:t>
    </dgm:pt>
    <dgm:pt modelId="{51EF6C66-A862-4F3B-86FE-A29D0F781A6E}" type="pres">
      <dgm:prSet presAssocID="{2B9A5EB6-335B-4F4B-94E0-F3CEDF9CE7CC}" presName="root2" presStyleCnt="0"/>
      <dgm:spPr/>
    </dgm:pt>
    <dgm:pt modelId="{FD01B834-7162-4E9E-9233-0A8A6DB440A0}" type="pres">
      <dgm:prSet presAssocID="{2B9A5EB6-335B-4F4B-94E0-F3CEDF9CE7CC}" presName="LevelTwoTextNode" presStyleLbl="node2" presStyleIdx="3" presStyleCnt="4">
        <dgm:presLayoutVars>
          <dgm:chPref val="3"/>
        </dgm:presLayoutVars>
      </dgm:prSet>
      <dgm:spPr/>
      <dgm:t>
        <a:bodyPr/>
        <a:lstStyle/>
        <a:p>
          <a:endParaRPr lang="es-MX"/>
        </a:p>
      </dgm:t>
    </dgm:pt>
    <dgm:pt modelId="{19BABAAA-7182-40A9-9A23-B8EEE8C7D901}" type="pres">
      <dgm:prSet presAssocID="{2B9A5EB6-335B-4F4B-94E0-F3CEDF9CE7CC}" presName="level3hierChild" presStyleCnt="0"/>
      <dgm:spPr/>
    </dgm:pt>
  </dgm:ptLst>
  <dgm:cxnLst>
    <dgm:cxn modelId="{0DA6ACD7-75E5-47C7-98ED-749A2D60CD4E}" type="presOf" srcId="{B00FF258-8224-4DC9-880C-7325DF6D06F9}" destId="{DB5C8198-95AE-4D6C-97FC-5CE9DFA076CF}" srcOrd="0" destOrd="0" presId="urn:microsoft.com/office/officeart/2008/layout/HorizontalMultiLevelHierarchy"/>
    <dgm:cxn modelId="{D674BEFE-948E-44FE-BFD2-BEB6AFB9DA21}" type="presOf" srcId="{AA2FB822-9855-46D8-8561-AB1673A117E1}" destId="{476ECACE-2823-435F-B2A7-CBF794726E36}" srcOrd="0" destOrd="0" presId="urn:microsoft.com/office/officeart/2008/layout/HorizontalMultiLevelHierarchy"/>
    <dgm:cxn modelId="{3814067E-3212-491C-B961-B35052C69638}" type="presOf" srcId="{BF522261-1BE0-4D2C-90A8-853D53284C39}" destId="{7B9C28F4-6A46-4546-9519-A1A434AC2E84}" srcOrd="0" destOrd="0" presId="urn:microsoft.com/office/officeart/2008/layout/HorizontalMultiLevelHierarchy"/>
    <dgm:cxn modelId="{719E90DC-D914-415A-8787-651A8277BC7E}" srcId="{47694BB1-5B18-48F0-9DCA-A29E2CA05C6E}" destId="{2B9A5EB6-335B-4F4B-94E0-F3CEDF9CE7CC}" srcOrd="3" destOrd="0" parTransId="{BF522261-1BE0-4D2C-90A8-853D53284C39}" sibTransId="{36B88E12-1898-4BCD-AB0E-E8ECCFE94355}"/>
    <dgm:cxn modelId="{9FC3BE67-0D9D-4404-97C5-6FF3A295FE28}" type="presOf" srcId="{8B515718-6382-4A10-BC72-D931BCBCAD9F}" destId="{C046E9B3-FBC6-4BD1-9AF2-621B5B7D6788}" srcOrd="1" destOrd="0" presId="urn:microsoft.com/office/officeart/2008/layout/HorizontalMultiLevelHierarchy"/>
    <dgm:cxn modelId="{C86393AB-B5EA-4C92-9C64-C729A8F2DE94}" type="presOf" srcId="{2B9A5EB6-335B-4F4B-94E0-F3CEDF9CE7CC}" destId="{FD01B834-7162-4E9E-9233-0A8A6DB440A0}" srcOrd="0" destOrd="0" presId="urn:microsoft.com/office/officeart/2008/layout/HorizontalMultiLevelHierarchy"/>
    <dgm:cxn modelId="{C804A16B-207A-4B87-931E-80C40DAD1581}" type="presOf" srcId="{47694BB1-5B18-48F0-9DCA-A29E2CA05C6E}" destId="{A0D3B578-951F-4F92-945F-AB70E6D62737}" srcOrd="0" destOrd="0" presId="urn:microsoft.com/office/officeart/2008/layout/HorizontalMultiLevelHierarchy"/>
    <dgm:cxn modelId="{A2E3DF48-9AA5-4EE4-B6A1-4144D1A183A3}" type="presOf" srcId="{224DA21E-F8D2-4321-99B1-5CD0C16A1789}" destId="{FE0398D3-FE43-45CF-8354-11224DC7AF4E}" srcOrd="0" destOrd="0" presId="urn:microsoft.com/office/officeart/2008/layout/HorizontalMultiLevelHierarchy"/>
    <dgm:cxn modelId="{FBCD1450-DB8A-417D-A2EE-F0FC3205E41D}" type="presOf" srcId="{3FB3588E-0FFE-4792-9F49-A41C89188EE1}" destId="{EEBE5727-FF31-4DB0-A552-F52C2F02BE3D}" srcOrd="1" destOrd="0" presId="urn:microsoft.com/office/officeart/2008/layout/HorizontalMultiLevelHierarchy"/>
    <dgm:cxn modelId="{A3AF56E7-5CF6-441C-A228-DBE58E1AFEE2}" type="presOf" srcId="{BF522261-1BE0-4D2C-90A8-853D53284C39}" destId="{9700D41C-D118-46E6-ADAB-EB9BFF5FF274}" srcOrd="1" destOrd="0" presId="urn:microsoft.com/office/officeart/2008/layout/HorizontalMultiLevelHierarchy"/>
    <dgm:cxn modelId="{0512D745-F4C9-4AFF-AC5C-C9B4E1B4A526}" srcId="{47694BB1-5B18-48F0-9DCA-A29E2CA05C6E}" destId="{224DA21E-F8D2-4321-99B1-5CD0C16A1789}" srcOrd="2" destOrd="0" parTransId="{3FB3588E-0FFE-4792-9F49-A41C89188EE1}" sibTransId="{6F4C7F44-3889-4D40-9C8D-2DFB98706303}"/>
    <dgm:cxn modelId="{EDC494B1-73D6-4E0D-909E-EF1B91C128C2}" srcId="{47694BB1-5B18-48F0-9DCA-A29E2CA05C6E}" destId="{6A9FDF4E-8C96-4941-B7E0-F91824303E70}" srcOrd="0" destOrd="0" parTransId="{791A3E99-DFE3-4AF2-91D9-B72E5F21FD39}" sibTransId="{014544F1-A843-46A2-B6F3-6940C76CF2A3}"/>
    <dgm:cxn modelId="{831C4672-A383-4364-BA13-1A5A05762CF0}" type="presOf" srcId="{3FB3588E-0FFE-4792-9F49-A41C89188EE1}" destId="{3BADCCAA-CA1F-45C6-B3E9-E527DED466E1}" srcOrd="0" destOrd="0" presId="urn:microsoft.com/office/officeart/2008/layout/HorizontalMultiLevelHierarchy"/>
    <dgm:cxn modelId="{409235BF-1EA0-40D0-ABD9-72A3F3D386CB}" type="presOf" srcId="{791A3E99-DFE3-4AF2-91D9-B72E5F21FD39}" destId="{A3F4DEA7-9DEC-463C-AB49-2EF4EF8DD425}" srcOrd="0" destOrd="0" presId="urn:microsoft.com/office/officeart/2008/layout/HorizontalMultiLevelHierarchy"/>
    <dgm:cxn modelId="{D5899BA1-E8F3-4E67-B607-B37528301ED7}" srcId="{B00FF258-8224-4DC9-880C-7325DF6D06F9}" destId="{47694BB1-5B18-48F0-9DCA-A29E2CA05C6E}" srcOrd="0" destOrd="0" parTransId="{D64BD465-D3B5-46DC-A469-BDA7BC9FE6E1}" sibTransId="{CD6D36DA-11CC-40A3-A620-F55DDBF46BD7}"/>
    <dgm:cxn modelId="{C9504073-92B9-425E-B79F-D9113DFD85B8}" srcId="{47694BB1-5B18-48F0-9DCA-A29E2CA05C6E}" destId="{AA2FB822-9855-46D8-8561-AB1673A117E1}" srcOrd="1" destOrd="0" parTransId="{8B515718-6382-4A10-BC72-D931BCBCAD9F}" sibTransId="{889359C4-1CBB-489F-B5EE-D4902C663FFA}"/>
    <dgm:cxn modelId="{4DD206D2-A2BC-484C-AB3D-20E06EA40E6D}" type="presOf" srcId="{6A9FDF4E-8C96-4941-B7E0-F91824303E70}" destId="{4C16EF28-9678-4050-AE97-FF42480A3FE1}" srcOrd="0" destOrd="0" presId="urn:microsoft.com/office/officeart/2008/layout/HorizontalMultiLevelHierarchy"/>
    <dgm:cxn modelId="{D1F49658-FEF1-430D-A3A0-7CF21E14BA3B}" type="presOf" srcId="{8B515718-6382-4A10-BC72-D931BCBCAD9F}" destId="{7619B154-988F-4BA3-BF0C-1F42C63C8EEC}" srcOrd="0" destOrd="0" presId="urn:microsoft.com/office/officeart/2008/layout/HorizontalMultiLevelHierarchy"/>
    <dgm:cxn modelId="{B31E34FA-83E8-4E7B-BDB9-57E2B8F2CDA8}" type="presOf" srcId="{791A3E99-DFE3-4AF2-91D9-B72E5F21FD39}" destId="{21451B63-DA9D-483F-A71E-436AA8A0B077}" srcOrd="1" destOrd="0" presId="urn:microsoft.com/office/officeart/2008/layout/HorizontalMultiLevelHierarchy"/>
    <dgm:cxn modelId="{9FE8FFDF-AAB8-496B-B806-C074A27CBFA2}" type="presParOf" srcId="{DB5C8198-95AE-4D6C-97FC-5CE9DFA076CF}" destId="{EE5E875B-84F1-4EAC-A657-33172A0BF934}" srcOrd="0" destOrd="0" presId="urn:microsoft.com/office/officeart/2008/layout/HorizontalMultiLevelHierarchy"/>
    <dgm:cxn modelId="{51388BAD-BC17-4AE4-99C6-5DA9E029D9AF}" type="presParOf" srcId="{EE5E875B-84F1-4EAC-A657-33172A0BF934}" destId="{A0D3B578-951F-4F92-945F-AB70E6D62737}" srcOrd="0" destOrd="0" presId="urn:microsoft.com/office/officeart/2008/layout/HorizontalMultiLevelHierarchy"/>
    <dgm:cxn modelId="{1D7F05BC-4484-402B-AD89-AE88864E977A}" type="presParOf" srcId="{EE5E875B-84F1-4EAC-A657-33172A0BF934}" destId="{F5B5C431-7091-4459-91AF-BC5FA7006347}" srcOrd="1" destOrd="0" presId="urn:microsoft.com/office/officeart/2008/layout/HorizontalMultiLevelHierarchy"/>
    <dgm:cxn modelId="{59E7827C-9522-4010-BE18-2413B2B1633E}" type="presParOf" srcId="{F5B5C431-7091-4459-91AF-BC5FA7006347}" destId="{A3F4DEA7-9DEC-463C-AB49-2EF4EF8DD425}" srcOrd="0" destOrd="0" presId="urn:microsoft.com/office/officeart/2008/layout/HorizontalMultiLevelHierarchy"/>
    <dgm:cxn modelId="{1F28C53D-1D0E-4527-B706-6A0BD06D33F3}" type="presParOf" srcId="{A3F4DEA7-9DEC-463C-AB49-2EF4EF8DD425}" destId="{21451B63-DA9D-483F-A71E-436AA8A0B077}" srcOrd="0" destOrd="0" presId="urn:microsoft.com/office/officeart/2008/layout/HorizontalMultiLevelHierarchy"/>
    <dgm:cxn modelId="{70CC0000-B41B-4F87-9111-016A556D2D17}" type="presParOf" srcId="{F5B5C431-7091-4459-91AF-BC5FA7006347}" destId="{56816731-1D2F-47A3-8D38-53421D9196FD}" srcOrd="1" destOrd="0" presId="urn:microsoft.com/office/officeart/2008/layout/HorizontalMultiLevelHierarchy"/>
    <dgm:cxn modelId="{B27017EA-3E11-4198-AE47-E90FB03ADC1B}" type="presParOf" srcId="{56816731-1D2F-47A3-8D38-53421D9196FD}" destId="{4C16EF28-9678-4050-AE97-FF42480A3FE1}" srcOrd="0" destOrd="0" presId="urn:microsoft.com/office/officeart/2008/layout/HorizontalMultiLevelHierarchy"/>
    <dgm:cxn modelId="{4226E54A-3A34-484A-8ECD-98399AA749E6}" type="presParOf" srcId="{56816731-1D2F-47A3-8D38-53421D9196FD}" destId="{00D029E5-21C3-4E9F-A5E1-061AB5B28FB0}" srcOrd="1" destOrd="0" presId="urn:microsoft.com/office/officeart/2008/layout/HorizontalMultiLevelHierarchy"/>
    <dgm:cxn modelId="{B993E2C8-C801-4AF9-828D-35632076F9DE}" type="presParOf" srcId="{F5B5C431-7091-4459-91AF-BC5FA7006347}" destId="{7619B154-988F-4BA3-BF0C-1F42C63C8EEC}" srcOrd="2" destOrd="0" presId="urn:microsoft.com/office/officeart/2008/layout/HorizontalMultiLevelHierarchy"/>
    <dgm:cxn modelId="{27825DA3-FFC5-49B6-A907-FA66C9B6445E}" type="presParOf" srcId="{7619B154-988F-4BA3-BF0C-1F42C63C8EEC}" destId="{C046E9B3-FBC6-4BD1-9AF2-621B5B7D6788}" srcOrd="0" destOrd="0" presId="urn:microsoft.com/office/officeart/2008/layout/HorizontalMultiLevelHierarchy"/>
    <dgm:cxn modelId="{2C0199C4-3ACC-4542-9C07-431B379F062D}" type="presParOf" srcId="{F5B5C431-7091-4459-91AF-BC5FA7006347}" destId="{2AF13E7B-B2DB-4989-B206-781328FBC680}" srcOrd="3" destOrd="0" presId="urn:microsoft.com/office/officeart/2008/layout/HorizontalMultiLevelHierarchy"/>
    <dgm:cxn modelId="{D416D595-EF9B-4FC1-8770-9AA09605693D}" type="presParOf" srcId="{2AF13E7B-B2DB-4989-B206-781328FBC680}" destId="{476ECACE-2823-435F-B2A7-CBF794726E36}" srcOrd="0" destOrd="0" presId="urn:microsoft.com/office/officeart/2008/layout/HorizontalMultiLevelHierarchy"/>
    <dgm:cxn modelId="{4E17BDDB-B424-4D26-AA29-9DA54FDC2359}" type="presParOf" srcId="{2AF13E7B-B2DB-4989-B206-781328FBC680}" destId="{DCE7872E-71BE-48D4-A257-2F24E85337C2}" srcOrd="1" destOrd="0" presId="urn:microsoft.com/office/officeart/2008/layout/HorizontalMultiLevelHierarchy"/>
    <dgm:cxn modelId="{A8347511-EAB8-4717-B16A-C9113922C5FF}" type="presParOf" srcId="{F5B5C431-7091-4459-91AF-BC5FA7006347}" destId="{3BADCCAA-CA1F-45C6-B3E9-E527DED466E1}" srcOrd="4" destOrd="0" presId="urn:microsoft.com/office/officeart/2008/layout/HorizontalMultiLevelHierarchy"/>
    <dgm:cxn modelId="{D8CDF07F-4E36-4595-8EF0-B52C55C39018}" type="presParOf" srcId="{3BADCCAA-CA1F-45C6-B3E9-E527DED466E1}" destId="{EEBE5727-FF31-4DB0-A552-F52C2F02BE3D}" srcOrd="0" destOrd="0" presId="urn:microsoft.com/office/officeart/2008/layout/HorizontalMultiLevelHierarchy"/>
    <dgm:cxn modelId="{3303423A-C5ED-4D87-9F2B-AD712CB69827}" type="presParOf" srcId="{F5B5C431-7091-4459-91AF-BC5FA7006347}" destId="{07935306-6EF8-4028-B64B-2D144F41E06D}" srcOrd="5" destOrd="0" presId="urn:microsoft.com/office/officeart/2008/layout/HorizontalMultiLevelHierarchy"/>
    <dgm:cxn modelId="{8FB6FAD3-9DDF-4B51-AE7B-9AEEE9A91503}" type="presParOf" srcId="{07935306-6EF8-4028-B64B-2D144F41E06D}" destId="{FE0398D3-FE43-45CF-8354-11224DC7AF4E}" srcOrd="0" destOrd="0" presId="urn:microsoft.com/office/officeart/2008/layout/HorizontalMultiLevelHierarchy"/>
    <dgm:cxn modelId="{A472C1D9-123A-4ECB-8AED-A947DF293DCA}" type="presParOf" srcId="{07935306-6EF8-4028-B64B-2D144F41E06D}" destId="{6E4D3F2A-3FD1-43F7-94F9-FF46FD8AE157}" srcOrd="1" destOrd="0" presId="urn:microsoft.com/office/officeart/2008/layout/HorizontalMultiLevelHierarchy"/>
    <dgm:cxn modelId="{632BFA6C-7496-4600-98DA-A2480CC9E4BC}" type="presParOf" srcId="{F5B5C431-7091-4459-91AF-BC5FA7006347}" destId="{7B9C28F4-6A46-4546-9519-A1A434AC2E84}" srcOrd="6" destOrd="0" presId="urn:microsoft.com/office/officeart/2008/layout/HorizontalMultiLevelHierarchy"/>
    <dgm:cxn modelId="{090D0840-1634-4ADB-B517-C14225EBC3CC}" type="presParOf" srcId="{7B9C28F4-6A46-4546-9519-A1A434AC2E84}" destId="{9700D41C-D118-46E6-ADAB-EB9BFF5FF274}" srcOrd="0" destOrd="0" presId="urn:microsoft.com/office/officeart/2008/layout/HorizontalMultiLevelHierarchy"/>
    <dgm:cxn modelId="{B96D2E43-9723-4880-96AC-CED8CA0ED78C}" type="presParOf" srcId="{F5B5C431-7091-4459-91AF-BC5FA7006347}" destId="{51EF6C66-A862-4F3B-86FE-A29D0F781A6E}" srcOrd="7" destOrd="0" presId="urn:microsoft.com/office/officeart/2008/layout/HorizontalMultiLevelHierarchy"/>
    <dgm:cxn modelId="{25E136A0-6D0C-419E-AD5E-2719ABD7DD0F}" type="presParOf" srcId="{51EF6C66-A862-4F3B-86FE-A29D0F781A6E}" destId="{FD01B834-7162-4E9E-9233-0A8A6DB440A0}" srcOrd="0" destOrd="0" presId="urn:microsoft.com/office/officeart/2008/layout/HorizontalMultiLevelHierarchy"/>
    <dgm:cxn modelId="{42E43CAC-820C-4D83-BBC7-40A35F716ED0}" type="presParOf" srcId="{51EF6C66-A862-4F3B-86FE-A29D0F781A6E}" destId="{19BABAAA-7182-40A9-9A23-B8EEE8C7D90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C28F4-6A46-4546-9519-A1A434AC2E84}">
      <dsp:nvSpPr>
        <dsp:cNvPr id="0" name=""/>
        <dsp:cNvSpPr/>
      </dsp:nvSpPr>
      <dsp:spPr>
        <a:xfrm>
          <a:off x="1453283" y="2039144"/>
          <a:ext cx="508317" cy="1452890"/>
        </a:xfrm>
        <a:custGeom>
          <a:avLst/>
          <a:gdLst/>
          <a:ahLst/>
          <a:cxnLst/>
          <a:rect l="0" t="0" r="0" b="0"/>
          <a:pathLst>
            <a:path>
              <a:moveTo>
                <a:pt x="0" y="0"/>
              </a:moveTo>
              <a:lnTo>
                <a:pt x="254158" y="0"/>
              </a:lnTo>
              <a:lnTo>
                <a:pt x="254158" y="1452890"/>
              </a:lnTo>
              <a:lnTo>
                <a:pt x="508317" y="145289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668961" y="2727107"/>
        <a:ext cx="76962" cy="76962"/>
      </dsp:txXfrm>
    </dsp:sp>
    <dsp:sp modelId="{3BADCCAA-CA1F-45C6-B3E9-E527DED466E1}">
      <dsp:nvSpPr>
        <dsp:cNvPr id="0" name=""/>
        <dsp:cNvSpPr/>
      </dsp:nvSpPr>
      <dsp:spPr>
        <a:xfrm>
          <a:off x="1453283" y="2039144"/>
          <a:ext cx="508317" cy="484296"/>
        </a:xfrm>
        <a:custGeom>
          <a:avLst/>
          <a:gdLst/>
          <a:ahLst/>
          <a:cxnLst/>
          <a:rect l="0" t="0" r="0" b="0"/>
          <a:pathLst>
            <a:path>
              <a:moveTo>
                <a:pt x="0" y="0"/>
              </a:moveTo>
              <a:lnTo>
                <a:pt x="254158" y="0"/>
              </a:lnTo>
              <a:lnTo>
                <a:pt x="254158" y="484296"/>
              </a:lnTo>
              <a:lnTo>
                <a:pt x="508317" y="48429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689890" y="2263740"/>
        <a:ext cx="35104" cy="35104"/>
      </dsp:txXfrm>
    </dsp:sp>
    <dsp:sp modelId="{7619B154-988F-4BA3-BF0C-1F42C63C8EEC}">
      <dsp:nvSpPr>
        <dsp:cNvPr id="0" name=""/>
        <dsp:cNvSpPr/>
      </dsp:nvSpPr>
      <dsp:spPr>
        <a:xfrm>
          <a:off x="1453283" y="1554847"/>
          <a:ext cx="508317" cy="484296"/>
        </a:xfrm>
        <a:custGeom>
          <a:avLst/>
          <a:gdLst/>
          <a:ahLst/>
          <a:cxnLst/>
          <a:rect l="0" t="0" r="0" b="0"/>
          <a:pathLst>
            <a:path>
              <a:moveTo>
                <a:pt x="0" y="484296"/>
              </a:moveTo>
              <a:lnTo>
                <a:pt x="254158" y="484296"/>
              </a:lnTo>
              <a:lnTo>
                <a:pt x="254158" y="0"/>
              </a:lnTo>
              <a:lnTo>
                <a:pt x="50831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689890" y="1779443"/>
        <a:ext cx="35104" cy="35104"/>
      </dsp:txXfrm>
    </dsp:sp>
    <dsp:sp modelId="{A3F4DEA7-9DEC-463C-AB49-2EF4EF8DD425}">
      <dsp:nvSpPr>
        <dsp:cNvPr id="0" name=""/>
        <dsp:cNvSpPr/>
      </dsp:nvSpPr>
      <dsp:spPr>
        <a:xfrm>
          <a:off x="1453283" y="586253"/>
          <a:ext cx="508317" cy="1452890"/>
        </a:xfrm>
        <a:custGeom>
          <a:avLst/>
          <a:gdLst/>
          <a:ahLst/>
          <a:cxnLst/>
          <a:rect l="0" t="0" r="0" b="0"/>
          <a:pathLst>
            <a:path>
              <a:moveTo>
                <a:pt x="0" y="1452890"/>
              </a:moveTo>
              <a:lnTo>
                <a:pt x="254158" y="1452890"/>
              </a:lnTo>
              <a:lnTo>
                <a:pt x="254158" y="0"/>
              </a:lnTo>
              <a:lnTo>
                <a:pt x="50831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668961" y="1274217"/>
        <a:ext cx="76962" cy="76962"/>
      </dsp:txXfrm>
    </dsp:sp>
    <dsp:sp modelId="{A0D3B578-951F-4F92-945F-AB70E6D62737}">
      <dsp:nvSpPr>
        <dsp:cNvPr id="0" name=""/>
        <dsp:cNvSpPr/>
      </dsp:nvSpPr>
      <dsp:spPr>
        <a:xfrm rot="16200000">
          <a:off x="-973297" y="1651706"/>
          <a:ext cx="4078288" cy="77487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s-MX" sz="5000" kern="1200" dirty="0"/>
            <a:t>Dato Personal</a:t>
          </a:r>
        </a:p>
      </dsp:txBody>
      <dsp:txXfrm>
        <a:off x="-973297" y="1651706"/>
        <a:ext cx="4078288" cy="774874"/>
      </dsp:txXfrm>
    </dsp:sp>
    <dsp:sp modelId="{4C16EF28-9678-4050-AE97-FF42480A3FE1}">
      <dsp:nvSpPr>
        <dsp:cNvPr id="0" name=""/>
        <dsp:cNvSpPr/>
      </dsp:nvSpPr>
      <dsp:spPr>
        <a:xfrm>
          <a:off x="1961601" y="198816"/>
          <a:ext cx="2541589" cy="77487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MX" sz="2600" kern="1200" dirty="0"/>
            <a:t>Cualquier información</a:t>
          </a:r>
        </a:p>
      </dsp:txBody>
      <dsp:txXfrm>
        <a:off x="1961601" y="198816"/>
        <a:ext cx="2541589" cy="774874"/>
      </dsp:txXfrm>
    </dsp:sp>
    <dsp:sp modelId="{476ECACE-2823-435F-B2A7-CBF794726E36}">
      <dsp:nvSpPr>
        <dsp:cNvPr id="0" name=""/>
        <dsp:cNvSpPr/>
      </dsp:nvSpPr>
      <dsp:spPr>
        <a:xfrm>
          <a:off x="1961601" y="1167409"/>
          <a:ext cx="2541589" cy="77487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MX" sz="2600" kern="1200" dirty="0"/>
            <a:t>Concerniente</a:t>
          </a:r>
        </a:p>
      </dsp:txBody>
      <dsp:txXfrm>
        <a:off x="1961601" y="1167409"/>
        <a:ext cx="2541589" cy="774874"/>
      </dsp:txXfrm>
    </dsp:sp>
    <dsp:sp modelId="{FE0398D3-FE43-45CF-8354-11224DC7AF4E}">
      <dsp:nvSpPr>
        <dsp:cNvPr id="0" name=""/>
        <dsp:cNvSpPr/>
      </dsp:nvSpPr>
      <dsp:spPr>
        <a:xfrm>
          <a:off x="1961601" y="2136003"/>
          <a:ext cx="2541589" cy="77487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MX" sz="2600" kern="1200" dirty="0"/>
            <a:t>Persona física</a:t>
          </a:r>
        </a:p>
      </dsp:txBody>
      <dsp:txXfrm>
        <a:off x="1961601" y="2136003"/>
        <a:ext cx="2541589" cy="774874"/>
      </dsp:txXfrm>
    </dsp:sp>
    <dsp:sp modelId="{FD01B834-7162-4E9E-9233-0A8A6DB440A0}">
      <dsp:nvSpPr>
        <dsp:cNvPr id="0" name=""/>
        <dsp:cNvSpPr/>
      </dsp:nvSpPr>
      <dsp:spPr>
        <a:xfrm>
          <a:off x="1961601" y="3104596"/>
          <a:ext cx="2541589" cy="77487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MX" sz="2600" kern="1200" dirty="0"/>
            <a:t>Identificada o identificable</a:t>
          </a:r>
        </a:p>
      </dsp:txBody>
      <dsp:txXfrm>
        <a:off x="1961601" y="3104596"/>
        <a:ext cx="2541589" cy="77487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251200" cy="678384"/>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r>
              <a:rPr lang="es-MX" dirty="0"/>
              <a:t>Sistema de Gestión de Seguridad</a:t>
            </a:r>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DFE3C04-3249-4BB3-9562-76ECABAABC46}" type="slidenum">
              <a:rPr lang="es-MX" smtClean="0"/>
              <a:t>‹Nº›</a:t>
            </a:fld>
            <a:endParaRPr lang="es-MX"/>
          </a:p>
        </p:txBody>
      </p:sp>
      <p:pic>
        <p:nvPicPr>
          <p:cNvPr id="8" name="0 Imagen"/>
          <p:cNvPicPr/>
          <p:nvPr/>
        </p:nvPicPr>
        <p:blipFill>
          <a:blip r:embed="rId2" cstate="print">
            <a:extLst>
              <a:ext uri="{28A0092B-C50C-407E-A947-70E740481C1C}">
                <a14:useLocalDpi xmlns:a14="http://schemas.microsoft.com/office/drawing/2010/main" val="0"/>
              </a:ext>
            </a:extLst>
          </a:blip>
          <a:stretch>
            <a:fillRect/>
          </a:stretch>
        </p:blipFill>
        <p:spPr>
          <a:xfrm>
            <a:off x="740230" y="1"/>
            <a:ext cx="1088572" cy="628106"/>
          </a:xfrm>
          <a:prstGeom prst="rect">
            <a:avLst/>
          </a:prstGeom>
          <a:noFill/>
          <a:ln>
            <a:noFill/>
            <a:prstDash/>
          </a:ln>
        </p:spPr>
      </p:pic>
    </p:spTree>
    <p:extLst>
      <p:ext uri="{BB962C8B-B14F-4D97-AF65-F5344CB8AC3E}">
        <p14:creationId xmlns:p14="http://schemas.microsoft.com/office/powerpoint/2010/main" val="251634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4EA37539-254E-47CE-B4CC-B8C5D96F6A96}" type="datetimeFigureOut">
              <a:rPr lang="es-MX" smtClean="0"/>
              <a:t>04/11/2022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94852F9-E567-4B7A-ACCD-C7D383A35D9B}" type="slidenum">
              <a:rPr lang="es-MX" smtClean="0"/>
              <a:t>‹Nº›</a:t>
            </a:fld>
            <a:endParaRPr lang="es-MX"/>
          </a:p>
        </p:txBody>
      </p:sp>
    </p:spTree>
    <p:extLst>
      <p:ext uri="{BB962C8B-B14F-4D97-AF65-F5344CB8AC3E}">
        <p14:creationId xmlns:p14="http://schemas.microsoft.com/office/powerpoint/2010/main" val="72801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EA37539-254E-47CE-B4CC-B8C5D96F6A96}" type="datetimeFigureOut">
              <a:rPr lang="es-MX" smtClean="0"/>
              <a:t>04/11/2022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94852F9-E567-4B7A-ACCD-C7D383A35D9B}" type="slidenum">
              <a:rPr lang="es-MX" smtClean="0"/>
              <a:t>‹Nº›</a:t>
            </a:fld>
            <a:endParaRPr lang="es-MX"/>
          </a:p>
        </p:txBody>
      </p:sp>
    </p:spTree>
    <p:extLst>
      <p:ext uri="{BB962C8B-B14F-4D97-AF65-F5344CB8AC3E}">
        <p14:creationId xmlns:p14="http://schemas.microsoft.com/office/powerpoint/2010/main" val="44056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EA37539-254E-47CE-B4CC-B8C5D96F6A96}" type="datetimeFigureOut">
              <a:rPr lang="es-MX" smtClean="0"/>
              <a:t>04/11/2022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94852F9-E567-4B7A-ACCD-C7D383A35D9B}" type="slidenum">
              <a:rPr lang="es-MX" smtClean="0"/>
              <a:t>‹Nº›</a:t>
            </a:fld>
            <a:endParaRPr lang="es-MX"/>
          </a:p>
        </p:txBody>
      </p:sp>
    </p:spTree>
    <p:extLst>
      <p:ext uri="{BB962C8B-B14F-4D97-AF65-F5344CB8AC3E}">
        <p14:creationId xmlns:p14="http://schemas.microsoft.com/office/powerpoint/2010/main" val="12783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EA37539-254E-47CE-B4CC-B8C5D96F6A96}" type="datetimeFigureOut">
              <a:rPr lang="es-MX" smtClean="0"/>
              <a:t>04/11/2022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94852F9-E567-4B7A-ACCD-C7D383A35D9B}" type="slidenum">
              <a:rPr lang="es-MX" smtClean="0"/>
              <a:t>‹Nº›</a:t>
            </a:fld>
            <a:endParaRPr lang="es-MX"/>
          </a:p>
        </p:txBody>
      </p:sp>
    </p:spTree>
    <p:extLst>
      <p:ext uri="{BB962C8B-B14F-4D97-AF65-F5344CB8AC3E}">
        <p14:creationId xmlns:p14="http://schemas.microsoft.com/office/powerpoint/2010/main" val="20083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EA37539-254E-47CE-B4CC-B8C5D96F6A96}" type="datetimeFigureOut">
              <a:rPr lang="es-MX" smtClean="0"/>
              <a:t>04/11/2022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94852F9-E567-4B7A-ACCD-C7D383A35D9B}" type="slidenum">
              <a:rPr lang="es-MX" smtClean="0"/>
              <a:t>‹Nº›</a:t>
            </a:fld>
            <a:endParaRPr lang="es-MX"/>
          </a:p>
        </p:txBody>
      </p:sp>
    </p:spTree>
    <p:extLst>
      <p:ext uri="{BB962C8B-B14F-4D97-AF65-F5344CB8AC3E}">
        <p14:creationId xmlns:p14="http://schemas.microsoft.com/office/powerpoint/2010/main" val="160056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4EA37539-254E-47CE-B4CC-B8C5D96F6A96}" type="datetimeFigureOut">
              <a:rPr lang="es-MX" smtClean="0"/>
              <a:t>04/11/2022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94852F9-E567-4B7A-ACCD-C7D383A35D9B}" type="slidenum">
              <a:rPr lang="es-MX" smtClean="0"/>
              <a:t>‹Nº›</a:t>
            </a:fld>
            <a:endParaRPr lang="es-MX"/>
          </a:p>
        </p:txBody>
      </p:sp>
    </p:spTree>
    <p:extLst>
      <p:ext uri="{BB962C8B-B14F-4D97-AF65-F5344CB8AC3E}">
        <p14:creationId xmlns:p14="http://schemas.microsoft.com/office/powerpoint/2010/main" val="44040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4EA37539-254E-47CE-B4CC-B8C5D96F6A96}" type="datetimeFigureOut">
              <a:rPr lang="es-MX" smtClean="0"/>
              <a:t>04/11/2022</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C94852F9-E567-4B7A-ACCD-C7D383A35D9B}" type="slidenum">
              <a:rPr lang="es-MX" smtClean="0"/>
              <a:t>‹Nº›</a:t>
            </a:fld>
            <a:endParaRPr lang="es-MX"/>
          </a:p>
        </p:txBody>
      </p:sp>
    </p:spTree>
    <p:extLst>
      <p:ext uri="{BB962C8B-B14F-4D97-AF65-F5344CB8AC3E}">
        <p14:creationId xmlns:p14="http://schemas.microsoft.com/office/powerpoint/2010/main" val="210328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833507" y="486147"/>
            <a:ext cx="4520293" cy="972231"/>
          </a:xfrm>
        </p:spPr>
        <p:txBody>
          <a:bodyPr>
            <a:noAutofit/>
          </a:bodyPr>
          <a:lstStyle>
            <a:lvl1pPr>
              <a:defRPr sz="2400"/>
            </a:lvl1pPr>
          </a:lstStyle>
          <a:p>
            <a:r>
              <a:rPr lang="es-ES" dirty="0"/>
              <a:t>Sistema de Gestión de Seguridad</a:t>
            </a:r>
            <a:endParaRPr lang="es-MX" dirty="0"/>
          </a:p>
        </p:txBody>
      </p:sp>
      <p:sp>
        <p:nvSpPr>
          <p:cNvPr id="3" name="Marcador de fecha 2"/>
          <p:cNvSpPr>
            <a:spLocks noGrp="1"/>
          </p:cNvSpPr>
          <p:nvPr>
            <p:ph type="dt" sz="half" idx="10"/>
          </p:nvPr>
        </p:nvSpPr>
        <p:spPr/>
        <p:txBody>
          <a:bodyPr/>
          <a:lstStyle/>
          <a:p>
            <a:fld id="{4EA37539-254E-47CE-B4CC-B8C5D96F6A96}" type="datetimeFigureOut">
              <a:rPr lang="es-MX" smtClean="0"/>
              <a:t>04/11/2022</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C94852F9-E567-4B7A-ACCD-C7D383A35D9B}" type="slidenum">
              <a:rPr lang="es-MX" smtClean="0"/>
              <a:t>‹Nº›</a:t>
            </a:fld>
            <a:endParaRPr lang="es-MX"/>
          </a:p>
        </p:txBody>
      </p:sp>
    </p:spTree>
    <p:extLst>
      <p:ext uri="{BB962C8B-B14F-4D97-AF65-F5344CB8AC3E}">
        <p14:creationId xmlns:p14="http://schemas.microsoft.com/office/powerpoint/2010/main" val="166125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EA37539-254E-47CE-B4CC-B8C5D96F6A96}" type="datetimeFigureOut">
              <a:rPr lang="es-MX" smtClean="0"/>
              <a:t>04/11/2022</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C94852F9-E567-4B7A-ACCD-C7D383A35D9B}" type="slidenum">
              <a:rPr lang="es-MX" smtClean="0"/>
              <a:t>‹Nº›</a:t>
            </a:fld>
            <a:endParaRPr lang="es-MX"/>
          </a:p>
        </p:txBody>
      </p:sp>
    </p:spTree>
    <p:extLst>
      <p:ext uri="{BB962C8B-B14F-4D97-AF65-F5344CB8AC3E}">
        <p14:creationId xmlns:p14="http://schemas.microsoft.com/office/powerpoint/2010/main" val="35185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EA37539-254E-47CE-B4CC-B8C5D96F6A96}" type="datetimeFigureOut">
              <a:rPr lang="es-MX" smtClean="0"/>
              <a:t>04/11/2022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94852F9-E567-4B7A-ACCD-C7D383A35D9B}" type="slidenum">
              <a:rPr lang="es-MX" smtClean="0"/>
              <a:t>‹Nº›</a:t>
            </a:fld>
            <a:endParaRPr lang="es-MX"/>
          </a:p>
        </p:txBody>
      </p:sp>
    </p:spTree>
    <p:extLst>
      <p:ext uri="{BB962C8B-B14F-4D97-AF65-F5344CB8AC3E}">
        <p14:creationId xmlns:p14="http://schemas.microsoft.com/office/powerpoint/2010/main" val="5426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EA37539-254E-47CE-B4CC-B8C5D96F6A96}" type="datetimeFigureOut">
              <a:rPr lang="es-MX" smtClean="0"/>
              <a:t>04/11/2022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94852F9-E567-4B7A-ACCD-C7D383A35D9B}" type="slidenum">
              <a:rPr lang="es-MX" smtClean="0"/>
              <a:t>‹Nº›</a:t>
            </a:fld>
            <a:endParaRPr lang="es-MX"/>
          </a:p>
        </p:txBody>
      </p:sp>
    </p:spTree>
    <p:extLst>
      <p:ext uri="{BB962C8B-B14F-4D97-AF65-F5344CB8AC3E}">
        <p14:creationId xmlns:p14="http://schemas.microsoft.com/office/powerpoint/2010/main" val="94557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37539-254E-47CE-B4CC-B8C5D96F6A96}" type="datetimeFigureOut">
              <a:rPr lang="es-MX" smtClean="0"/>
              <a:t>04/11/2022</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852F9-E567-4B7A-ACCD-C7D383A35D9B}" type="slidenum">
              <a:rPr lang="es-MX" smtClean="0"/>
              <a:t>‹Nº›</a:t>
            </a:fld>
            <a:endParaRPr lang="es-MX"/>
          </a:p>
        </p:txBody>
      </p:sp>
    </p:spTree>
    <p:extLst>
      <p:ext uri="{BB962C8B-B14F-4D97-AF65-F5344CB8AC3E}">
        <p14:creationId xmlns:p14="http://schemas.microsoft.com/office/powerpoint/2010/main" val="1282437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551619" y="340369"/>
            <a:ext cx="6141021" cy="77585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5400" b="1" dirty="0" smtClean="0"/>
              <a:t>Aviso</a:t>
            </a:r>
            <a:endParaRPr lang="es-MX" sz="5400" b="1" dirty="0"/>
          </a:p>
        </p:txBody>
      </p:sp>
      <p:sp>
        <p:nvSpPr>
          <p:cNvPr id="4" name="Marcador de contenido 4"/>
          <p:cNvSpPr txBox="1">
            <a:spLocks/>
          </p:cNvSpPr>
          <p:nvPr/>
        </p:nvSpPr>
        <p:spPr>
          <a:xfrm>
            <a:off x="0" y="1554163"/>
            <a:ext cx="12039600" cy="502951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smtClean="0"/>
              <a:t>A través de su asistencia en el presente evento, la Unidad de Transparencia de la Comisión Estatal de Derechos Humanos de Veracruz da por hecho que cada asistente ingresa a la capacitación por su propia voluntad y que se cuenta con su consentimiento para el desarrollo de las actividades que se llevarán a cabo en la sesión.</a:t>
            </a:r>
          </a:p>
          <a:p>
            <a:pPr algn="just"/>
            <a:r>
              <a:rPr lang="es-MX" dirty="0" smtClean="0"/>
              <a:t>Su presencia en la plática constituye su consentimiento tácito, sin embargo, la permanencia en el evento es voluntaria; por favor tome en consideración que el tiempo programado para esta capacitación es de </a:t>
            </a:r>
            <a:r>
              <a:rPr lang="es-MX" dirty="0" smtClean="0"/>
              <a:t>40</a:t>
            </a:r>
            <a:r>
              <a:rPr lang="es-MX" dirty="0" smtClean="0"/>
              <a:t> </a:t>
            </a:r>
            <a:r>
              <a:rPr lang="es-MX" dirty="0" smtClean="0"/>
              <a:t>minutos aproximadamente. El material de esta Capacitación es de uso ilustrativo y para efectos informativos como difusión de la cultura de Protección de Datos Personales en la Comisión Estatal de Derechos Humanos de Veracruz, por  lo expuesto, no constituye ningún pronunciamiento oficial por parte citado Órgano Constitucional Autónomo.</a:t>
            </a:r>
          </a:p>
          <a:p>
            <a:pPr algn="just"/>
            <a:r>
              <a:rPr lang="es-MX" dirty="0" smtClean="0"/>
              <a:t>En consecuencia, el contenido o referencia a hechos, figuras o instituciones relevantes en nuestro entorno actual, solamente tiene fines didácticos, por lo que se procura presentar la información de manera neutral, a fin de no beneficiar o perjudicar la imagen de agentes vinculados con los elementos mostrados. La Unidad de Transparencia de la CEDHV explora, aprovecha, lucra o se beneficia de algún modo con la información expuesta, en virtud de que es utilizada para el ejercicio de una función pública.</a:t>
            </a:r>
          </a:p>
          <a:p>
            <a:pPr algn="just"/>
            <a:r>
              <a:rPr lang="es-MX" dirty="0" smtClean="0"/>
              <a:t>Con el objeto de garantizar el respeto a los derechos sobre propiedad intelectual e industrial, se utilizan de manera general imágenes con licencias libres y/o con derechos a favor de la CEDHV, no obstante, en todos los casos se identifican las fuentes consultadas, así como los créditos sobre las imágenes mostradas, fuente que es responsable de los contenidos, así como su publicación y/o difusión en internet, medio que se considera una fuente de acceso público de conformidad con el artículo 3 fracción XIX de la Ley 316 de Protección de Datos Personales en Posesión de Sujetos Obligados para el Estado de Veracruz de Ignacio de la Llave.</a:t>
            </a:r>
            <a:endParaRPr lang="es-MX" dirty="0"/>
          </a:p>
        </p:txBody>
      </p:sp>
    </p:spTree>
    <p:extLst>
      <p:ext uri="{BB962C8B-B14F-4D97-AF65-F5344CB8AC3E}">
        <p14:creationId xmlns:p14="http://schemas.microsoft.com/office/powerpoint/2010/main" val="3844338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926812347"/>
              </p:ext>
            </p:extLst>
          </p:nvPr>
        </p:nvGraphicFramePr>
        <p:xfrm>
          <a:off x="838200" y="1600200"/>
          <a:ext cx="10515600" cy="4846320"/>
        </p:xfrm>
        <a:graphic>
          <a:graphicData uri="http://schemas.openxmlformats.org/drawingml/2006/table">
            <a:tbl>
              <a:tblPr firstRow="1" bandRow="1">
                <a:tableStyleId>{2A488322-F2BA-4B5B-9748-0D474271808F}</a:tableStyleId>
              </a:tblPr>
              <a:tblGrid>
                <a:gridCol w="7345680">
                  <a:extLst>
                    <a:ext uri="{9D8B030D-6E8A-4147-A177-3AD203B41FA5}">
                      <a16:colId xmlns:a16="http://schemas.microsoft.com/office/drawing/2014/main" xmlns="" val="20000"/>
                    </a:ext>
                  </a:extLst>
                </a:gridCol>
                <a:gridCol w="3169920">
                  <a:extLst>
                    <a:ext uri="{9D8B030D-6E8A-4147-A177-3AD203B41FA5}">
                      <a16:colId xmlns:a16="http://schemas.microsoft.com/office/drawing/2014/main" xmlns="" val="20001"/>
                    </a:ext>
                  </a:extLst>
                </a:gridCol>
              </a:tblGrid>
              <a:tr h="559470">
                <a:tc>
                  <a:txBody>
                    <a:bodyPr/>
                    <a:lstStyle/>
                    <a:p>
                      <a:pPr algn="ctr"/>
                      <a:r>
                        <a:rPr lang="es-MX" dirty="0" smtClean="0">
                          <a:solidFill>
                            <a:schemeClr val="tx1"/>
                          </a:solidFill>
                        </a:rPr>
                        <a:t>Función y resultado</a:t>
                      </a:r>
                      <a:endParaRPr lang="es-MX" dirty="0">
                        <a:solidFill>
                          <a:schemeClr val="tx1"/>
                        </a:solidFill>
                      </a:endParaRPr>
                    </a:p>
                  </a:txBody>
                  <a:tcPr>
                    <a:solidFill>
                      <a:schemeClr val="accent4"/>
                    </a:solidFill>
                  </a:tcPr>
                </a:tc>
                <a:tc>
                  <a:txBody>
                    <a:bodyPr/>
                    <a:lstStyle/>
                    <a:p>
                      <a:pPr algn="ctr"/>
                      <a:r>
                        <a:rPr lang="es-ES" dirty="0" smtClean="0">
                          <a:solidFill>
                            <a:schemeClr val="tx1"/>
                          </a:solidFill>
                        </a:rPr>
                        <a:t>Producto</a:t>
                      </a:r>
                      <a:r>
                        <a:rPr lang="es-ES" baseline="0" dirty="0" smtClean="0">
                          <a:solidFill>
                            <a:schemeClr val="tx1"/>
                          </a:solidFill>
                        </a:rPr>
                        <a:t> final</a:t>
                      </a:r>
                      <a:endParaRPr lang="es-MX" dirty="0">
                        <a:solidFill>
                          <a:schemeClr val="tx1"/>
                        </a:solidFill>
                      </a:endParaRPr>
                    </a:p>
                  </a:txBody>
                  <a:tcPr>
                    <a:solidFill>
                      <a:schemeClr val="accent4"/>
                    </a:solidFill>
                  </a:tcPr>
                </a:tc>
                <a:extLst>
                  <a:ext uri="{0D108BD9-81ED-4DB2-BD59-A6C34878D82A}">
                    <a16:rowId xmlns:a16="http://schemas.microsoft.com/office/drawing/2014/main" xmlns="" val="10000"/>
                  </a:ext>
                </a:extLst>
              </a:tr>
              <a:tr h="4286850">
                <a:tc>
                  <a:txBody>
                    <a:bodyPr/>
                    <a:lstStyle/>
                    <a:p>
                      <a:pPr marL="0" indent="0" algn="just">
                        <a:buFont typeface="Wingdings" panose="05000000000000000000" pitchFamily="2" charset="2"/>
                        <a:buNone/>
                      </a:pPr>
                      <a:endParaRPr lang="es-MX" dirty="0" smtClean="0"/>
                    </a:p>
                    <a:p>
                      <a:pPr marL="285750" indent="-285750" algn="just">
                        <a:buFont typeface="Wingdings" panose="05000000000000000000" pitchFamily="2" charset="2"/>
                        <a:buChar char="ü"/>
                      </a:pPr>
                      <a:r>
                        <a:rPr lang="es-ES" sz="2000" b="0" dirty="0" smtClean="0"/>
                        <a:t>T</a:t>
                      </a:r>
                      <a:r>
                        <a:rPr lang="es-ES" sz="2000" dirty="0" smtClean="0"/>
                        <a:t>ransmitir la información que sea solicitada, sin afectar el sentido de la misma ni confundir al solicitante. Debe ser un documento legible, que contenga información, que no desproteja los datos ya mencionados, que contenga el fundamento legal y que además haya sido aceptada y revisada no sólo por quien la realiza.</a:t>
                      </a:r>
                    </a:p>
                    <a:p>
                      <a:pPr marL="0" indent="0" algn="just">
                        <a:buFont typeface="Wingdings" panose="05000000000000000000" pitchFamily="2" charset="2"/>
                        <a:buNone/>
                      </a:pPr>
                      <a:endParaRPr lang="es-ES" sz="2000" dirty="0" smtClean="0"/>
                    </a:p>
                    <a:p>
                      <a:pPr marL="285750" indent="-285750" algn="just">
                        <a:buFont typeface="Wingdings" panose="05000000000000000000" pitchFamily="2" charset="2"/>
                        <a:buChar char="ü"/>
                      </a:pPr>
                      <a:r>
                        <a:rPr lang="es-ES" sz="2000" dirty="0" smtClean="0"/>
                        <a:t>Es el resultado de testar un documento original, que por razones justificadas no se divulgará pero que, en aras de cumplir con el principio de máxima publicidad, únicamente se </a:t>
                      </a:r>
                      <a:r>
                        <a:rPr lang="es-ES" sz="2000" dirty="0" smtClean="0"/>
                        <a:t>testan </a:t>
                      </a:r>
                      <a:r>
                        <a:rPr lang="es-ES" sz="2000" dirty="0" smtClean="0"/>
                        <a:t>las partes que no sean útiles ni legalmente públicas.</a:t>
                      </a:r>
                      <a:endParaRPr lang="es-MX" sz="2000" b="0" dirty="0"/>
                    </a:p>
                  </a:txBody>
                  <a:tcPr/>
                </a:tc>
                <a:tc>
                  <a:txBody>
                    <a:bodyPr/>
                    <a:lstStyle/>
                    <a:p>
                      <a:pPr marL="0" indent="0" algn="just">
                        <a:buFont typeface="Wingdings" panose="05000000000000000000" pitchFamily="2" charset="2"/>
                        <a:buNone/>
                      </a:pPr>
                      <a:endParaRPr lang="es-MX" dirty="0"/>
                    </a:p>
                  </a:txBody>
                  <a:tcPr/>
                </a:tc>
                <a:extLst>
                  <a:ext uri="{0D108BD9-81ED-4DB2-BD59-A6C34878D82A}">
                    <a16:rowId xmlns:a16="http://schemas.microsoft.com/office/drawing/2014/main" xmlns="" val="10001"/>
                  </a:ext>
                </a:extLst>
              </a:tr>
            </a:tbl>
          </a:graphicData>
        </a:graphic>
      </p:graphicFrame>
      <p:sp>
        <p:nvSpPr>
          <p:cNvPr id="6" name="Rectángulo 5">
            <a:extLst>
              <a:ext uri="{FF2B5EF4-FFF2-40B4-BE49-F238E27FC236}">
                <a16:creationId xmlns:a16="http://schemas.microsoft.com/office/drawing/2014/main" xmlns="" id="{B903431A-7135-4FCF-A3AD-CBB3051F5C91}"/>
              </a:ext>
            </a:extLst>
          </p:cNvPr>
          <p:cNvSpPr/>
          <p:nvPr/>
        </p:nvSpPr>
        <p:spPr>
          <a:xfrm>
            <a:off x="2332114" y="451588"/>
            <a:ext cx="8722329" cy="739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4000" b="1" dirty="0" smtClean="0"/>
              <a:t>Versiones Públicas</a:t>
            </a:r>
            <a:endParaRPr lang="es-MX" sz="4000" b="1"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796" y="2212788"/>
            <a:ext cx="3078004" cy="4081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0997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En tanto:</a:t>
            </a:r>
            <a:endParaRPr lang="es-MX" dirty="0"/>
          </a:p>
        </p:txBody>
      </p:sp>
      <p:sp>
        <p:nvSpPr>
          <p:cNvPr id="3" name="Marcador de contenido 2"/>
          <p:cNvSpPr>
            <a:spLocks noGrp="1"/>
          </p:cNvSpPr>
          <p:nvPr>
            <p:ph idx="1"/>
          </p:nvPr>
        </p:nvSpPr>
        <p:spPr>
          <a:xfrm>
            <a:off x="838200" y="1188720"/>
            <a:ext cx="10515600" cy="4988243"/>
          </a:xfrm>
        </p:spPr>
        <p:txBody>
          <a:bodyPr>
            <a:normAutofit lnSpcReduction="10000"/>
          </a:bodyPr>
          <a:lstStyle/>
          <a:p>
            <a:pPr marL="0" indent="0" algn="just">
              <a:buNone/>
            </a:pPr>
            <a:endParaRPr lang="es-ES" sz="4000" dirty="0" smtClean="0"/>
          </a:p>
          <a:p>
            <a:pPr marL="0" indent="0" algn="just">
              <a:buNone/>
            </a:pPr>
            <a:r>
              <a:rPr lang="es-ES" sz="4000" dirty="0" smtClean="0"/>
              <a:t>La </a:t>
            </a:r>
            <a:r>
              <a:rPr lang="es-ES" sz="4000" dirty="0"/>
              <a:t>información pública </a:t>
            </a:r>
            <a:r>
              <a:rPr lang="es-ES" sz="4000" b="1" dirty="0"/>
              <a:t>no sujeta a versión pública</a:t>
            </a:r>
            <a:r>
              <a:rPr lang="es-ES" sz="4000" dirty="0"/>
              <a:t>, es la relativa a las obligaciones de transparencia, al nombre de los servidores públicos plasmada en los documentos, tampoco está sujeta a versión pública la información que documente actos de </a:t>
            </a:r>
            <a:r>
              <a:rPr lang="es-ES" sz="4000" dirty="0" smtClean="0"/>
              <a:t>autoridad.</a:t>
            </a:r>
          </a:p>
          <a:p>
            <a:pPr marL="0" indent="0">
              <a:buNone/>
            </a:pPr>
            <a:endParaRPr lang="es-ES" dirty="0"/>
          </a:p>
          <a:p>
            <a:pPr marL="0" indent="0" algn="r">
              <a:buNone/>
            </a:pPr>
            <a:r>
              <a:rPr lang="es-ES" sz="1600" i="1" dirty="0" smtClean="0"/>
              <a:t>Numeral </a:t>
            </a:r>
            <a:r>
              <a:rPr lang="es-ES" sz="1600" i="1" dirty="0"/>
              <a:t>quincuagésimo </a:t>
            </a:r>
            <a:r>
              <a:rPr lang="es-ES" sz="1600" i="1" dirty="0" smtClean="0"/>
              <a:t>séptimo de los Lineamientos generales en materia de clasificación y desclasificación de la información, así como para la elaboración de las versiones públicas. Publicados en el Diario Oficial el 15 de abril de 2016</a:t>
            </a:r>
            <a:endParaRPr lang="es-MX" sz="1600" i="1" dirty="0"/>
          </a:p>
        </p:txBody>
      </p:sp>
    </p:spTree>
    <p:extLst>
      <p:ext uri="{BB962C8B-B14F-4D97-AF65-F5344CB8AC3E}">
        <p14:creationId xmlns:p14="http://schemas.microsoft.com/office/powerpoint/2010/main" val="1119150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731838" y="1576388"/>
            <a:ext cx="10515600" cy="4700587"/>
          </a:xfrm>
        </p:spPr>
        <p:txBody>
          <a:bodyPr>
            <a:normAutofit/>
          </a:bodyPr>
          <a:lstStyle/>
          <a:p>
            <a:pPr marL="0" indent="0" algn="ctr">
              <a:buNone/>
            </a:pPr>
            <a:r>
              <a:rPr lang="es-MX" sz="3600" b="1" dirty="0"/>
              <a:t>¿Qué es el </a:t>
            </a:r>
            <a:r>
              <a:rPr lang="es-MX" sz="3600" b="1" dirty="0" err="1"/>
              <a:t>TestData</a:t>
            </a:r>
            <a:r>
              <a:rPr lang="es-MX" sz="3600" b="1" dirty="0"/>
              <a:t>?</a:t>
            </a:r>
          </a:p>
          <a:p>
            <a:pPr algn="just">
              <a:buFont typeface="Wingdings" panose="05000000000000000000" pitchFamily="2" charset="2"/>
              <a:buChar char="Ø"/>
            </a:pPr>
            <a:r>
              <a:rPr lang="es-MX" sz="2000" dirty="0">
                <a:solidFill>
                  <a:srgbClr val="000000"/>
                </a:solidFill>
              </a:rPr>
              <a:t>Una </a:t>
            </a:r>
            <a:r>
              <a:rPr lang="es-MX" sz="2000" b="1" dirty="0">
                <a:solidFill>
                  <a:srgbClr val="000000"/>
                </a:solidFill>
              </a:rPr>
              <a:t>herramienta tecnológica </a:t>
            </a:r>
            <a:r>
              <a:rPr lang="es-MX" sz="2000" dirty="0">
                <a:solidFill>
                  <a:srgbClr val="000000"/>
                </a:solidFill>
              </a:rPr>
              <a:t>para generar versiones públicas de manera automatizada y de forma irreversible.</a:t>
            </a:r>
          </a:p>
          <a:p>
            <a:pPr algn="just">
              <a:buFont typeface="Wingdings" panose="05000000000000000000" pitchFamily="2" charset="2"/>
              <a:buChar char="Ø"/>
            </a:pPr>
            <a:r>
              <a:rPr lang="es-MX" sz="2000" dirty="0">
                <a:solidFill>
                  <a:srgbClr val="000000"/>
                </a:solidFill>
              </a:rPr>
              <a:t>Es un </a:t>
            </a:r>
            <a:r>
              <a:rPr lang="es-MX" sz="2000" b="1" dirty="0">
                <a:solidFill>
                  <a:srgbClr val="000000"/>
                </a:solidFill>
              </a:rPr>
              <a:t>programa de escritorio </a:t>
            </a:r>
            <a:r>
              <a:rPr lang="es-MX" sz="2000" dirty="0">
                <a:solidFill>
                  <a:srgbClr val="000000"/>
                </a:solidFill>
              </a:rPr>
              <a:t>para computadora que asistirá a la Comisión Estatal de Derechos Humanos de Veracruz en la elaboración de las versiones públicas. </a:t>
            </a:r>
          </a:p>
          <a:p>
            <a:pPr algn="just">
              <a:buFont typeface="Wingdings" panose="05000000000000000000" pitchFamily="2" charset="2"/>
              <a:buChar char="Ø"/>
            </a:pPr>
            <a:r>
              <a:rPr lang="es-MX" sz="2000" dirty="0">
                <a:solidFill>
                  <a:srgbClr val="000000"/>
                </a:solidFill>
              </a:rPr>
              <a:t>Es un </a:t>
            </a:r>
            <a:r>
              <a:rPr lang="es-MX" sz="2000" b="1" dirty="0">
                <a:solidFill>
                  <a:srgbClr val="000000"/>
                </a:solidFill>
              </a:rPr>
              <a:t>software</a:t>
            </a:r>
            <a:r>
              <a:rPr lang="es-MX" sz="2000" dirty="0">
                <a:solidFill>
                  <a:srgbClr val="000000"/>
                </a:solidFill>
              </a:rPr>
              <a:t> que busca garantizar el buen uso de los datos sensibles de los ciudadanos.</a:t>
            </a:r>
          </a:p>
          <a:p>
            <a:pPr>
              <a:buFont typeface="Wingdings" panose="05000000000000000000" pitchFamily="2" charset="2"/>
              <a:buChar char="Ø"/>
            </a:pPr>
            <a:endParaRPr lang="es-MX" sz="2000" dirty="0">
              <a:solidFill>
                <a:srgbClr val="000000"/>
              </a:solidFill>
            </a:endParaRPr>
          </a:p>
          <a:p>
            <a:pPr marL="0" indent="0" algn="just">
              <a:buNone/>
            </a:pPr>
            <a:r>
              <a:rPr lang="es-MX" sz="2000" dirty="0">
                <a:solidFill>
                  <a:srgbClr val="000000"/>
                </a:solidFill>
              </a:rPr>
              <a:t>“</a:t>
            </a:r>
            <a:r>
              <a:rPr lang="es-MX" sz="2000" b="1" dirty="0" err="1">
                <a:solidFill>
                  <a:srgbClr val="000000"/>
                </a:solidFill>
              </a:rPr>
              <a:t>TestData</a:t>
            </a:r>
            <a:r>
              <a:rPr lang="es-MX" sz="2000" b="1" dirty="0">
                <a:solidFill>
                  <a:srgbClr val="000000"/>
                </a:solidFill>
              </a:rPr>
              <a:t>, Generador de Versiones Públicas</a:t>
            </a:r>
            <a:r>
              <a:rPr lang="es-MX" sz="2000" dirty="0">
                <a:solidFill>
                  <a:srgbClr val="000000"/>
                </a:solidFill>
              </a:rPr>
              <a:t>” unifica, simplifica y estandariza el trabajo del testado digital para una correcta protección de los datos personales, de la información pública clasificada como reservada y/o confidencial, garantizando la secrecía de la información, en la realización de versiones públicas de documentos en posesión y resguardo de la Comisión Estatal de Derechos Humanos.</a:t>
            </a:r>
          </a:p>
        </p:txBody>
      </p:sp>
      <p:sp>
        <p:nvSpPr>
          <p:cNvPr id="2" name="CuadroTexto 1"/>
          <p:cNvSpPr txBox="1"/>
          <p:nvPr/>
        </p:nvSpPr>
        <p:spPr>
          <a:xfrm>
            <a:off x="1066800" y="6276975"/>
            <a:ext cx="10363200" cy="276999"/>
          </a:xfrm>
          <a:prstGeom prst="rect">
            <a:avLst/>
          </a:prstGeom>
          <a:noFill/>
        </p:spPr>
        <p:txBody>
          <a:bodyPr wrap="square" rtlCol="0">
            <a:spAutoFit/>
          </a:bodyPr>
          <a:lstStyle/>
          <a:p>
            <a:pPr algn="r"/>
            <a:r>
              <a:rPr lang="es-ES" sz="1200" dirty="0" smtClean="0"/>
              <a:t>Elaboración propia </a:t>
            </a:r>
            <a:r>
              <a:rPr lang="es-ES" sz="1200" dirty="0"/>
              <a:t>a partir de: </a:t>
            </a:r>
            <a:r>
              <a:rPr lang="es-ES" sz="1200" i="1" u="sng" dirty="0"/>
              <a:t>https://transparencia.guadalajara.gob.mx/Generador-de-Versiones-Publicas</a:t>
            </a:r>
            <a:endParaRPr lang="es-MX" sz="1200" i="1" u="sng" dirty="0"/>
          </a:p>
        </p:txBody>
      </p:sp>
    </p:spTree>
    <p:extLst>
      <p:ext uri="{BB962C8B-B14F-4D97-AF65-F5344CB8AC3E}">
        <p14:creationId xmlns:p14="http://schemas.microsoft.com/office/powerpoint/2010/main" val="1281397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72937" y="431266"/>
            <a:ext cx="6846126" cy="1072503"/>
          </a:xfrm>
        </p:spPr>
        <p:txBody>
          <a:bodyPr>
            <a:noAutofit/>
          </a:bodyPr>
          <a:lstStyle/>
          <a:p>
            <a:pPr algn="ctr"/>
            <a:r>
              <a:rPr lang="es-MX" sz="3200" b="1" dirty="0">
                <a:latin typeface="+mn-lt"/>
              </a:rPr>
              <a:t/>
            </a:r>
            <a:br>
              <a:rPr lang="es-MX" sz="3200" b="1" dirty="0">
                <a:latin typeface="+mn-lt"/>
              </a:rPr>
            </a:br>
            <a:r>
              <a:rPr lang="es-MX" sz="3200" b="1" dirty="0">
                <a:latin typeface="+mn-lt"/>
              </a:rPr>
              <a:t>Acerca de Software </a:t>
            </a:r>
            <a:r>
              <a:rPr lang="es-MX" sz="3200" b="1" dirty="0" err="1">
                <a:latin typeface="+mn-lt"/>
              </a:rPr>
              <a:t>TestData</a:t>
            </a:r>
            <a:r>
              <a:rPr lang="es-MX" sz="3200" b="1" dirty="0">
                <a:latin typeface="+mn-lt"/>
              </a:rPr>
              <a:t> “Generador de Versiones Públicas”</a:t>
            </a:r>
            <a:br>
              <a:rPr lang="es-MX" sz="3200" b="1" dirty="0">
                <a:latin typeface="+mn-lt"/>
              </a:rPr>
            </a:br>
            <a:endParaRPr lang="es-MX" sz="3200" b="1" dirty="0">
              <a:latin typeface="+mn-lt"/>
            </a:endParaRPr>
          </a:p>
        </p:txBody>
      </p:sp>
      <p:sp>
        <p:nvSpPr>
          <p:cNvPr id="3" name="Marcador de contenido 2"/>
          <p:cNvSpPr>
            <a:spLocks noGrp="1"/>
          </p:cNvSpPr>
          <p:nvPr>
            <p:ph sz="half" idx="1"/>
          </p:nvPr>
        </p:nvSpPr>
        <p:spPr>
          <a:xfrm>
            <a:off x="838200" y="1825625"/>
            <a:ext cx="5021687" cy="4351338"/>
          </a:xfrm>
        </p:spPr>
        <p:txBody>
          <a:bodyPr>
            <a:normAutofit fontScale="92500"/>
          </a:bodyPr>
          <a:lstStyle/>
          <a:p>
            <a:pPr algn="just"/>
            <a:r>
              <a:rPr lang="es-MX" dirty="0"/>
              <a:t>Posee un catálogo precargado de </a:t>
            </a:r>
            <a:r>
              <a:rPr lang="es-MX" dirty="0" smtClean="0"/>
              <a:t>99 </a:t>
            </a:r>
            <a:r>
              <a:rPr lang="es-MX" dirty="0"/>
              <a:t>datos y otro catálogo de Datos reservados o confidenciales*.</a:t>
            </a:r>
          </a:p>
          <a:p>
            <a:pPr marL="0" indent="0" algn="just">
              <a:buNone/>
            </a:pPr>
            <a:endParaRPr lang="es-MX" dirty="0"/>
          </a:p>
          <a:p>
            <a:pPr algn="just"/>
            <a:r>
              <a:rPr lang="es-MX" dirty="0"/>
              <a:t>Por el momento solo permite su uso con archivos PDF.</a:t>
            </a:r>
          </a:p>
          <a:p>
            <a:pPr marL="0" indent="0" algn="just">
              <a:buNone/>
            </a:pPr>
            <a:endParaRPr lang="es-MX" dirty="0"/>
          </a:p>
          <a:p>
            <a:pPr algn="just"/>
            <a:r>
              <a:rPr lang="es-MX" dirty="0"/>
              <a:t>Los documentos que genera </a:t>
            </a:r>
            <a:r>
              <a:rPr lang="es-MX" dirty="0" err="1"/>
              <a:t>TestData</a:t>
            </a:r>
            <a:r>
              <a:rPr lang="es-MX" dirty="0"/>
              <a:t> son en formato PDF.</a:t>
            </a:r>
          </a:p>
        </p:txBody>
      </p:sp>
      <p:sp>
        <p:nvSpPr>
          <p:cNvPr id="5" name="Marcador de contenido 4"/>
          <p:cNvSpPr>
            <a:spLocks noGrp="1"/>
          </p:cNvSpPr>
          <p:nvPr>
            <p:ph sz="half" idx="2"/>
          </p:nvPr>
        </p:nvSpPr>
        <p:spPr>
          <a:xfrm>
            <a:off x="6632620" y="1825625"/>
            <a:ext cx="4721180" cy="4351338"/>
          </a:xfrm>
        </p:spPr>
        <p:txBody>
          <a:bodyPr>
            <a:normAutofit fontScale="92500"/>
          </a:bodyPr>
          <a:lstStyle/>
          <a:p>
            <a:pPr marL="0" indent="0" algn="just">
              <a:buNone/>
            </a:pPr>
            <a:r>
              <a:rPr lang="es-MX" dirty="0"/>
              <a:t>Herramientas básicas como:</a:t>
            </a:r>
          </a:p>
          <a:p>
            <a:pPr algn="just"/>
            <a:r>
              <a:rPr lang="es-MX" dirty="0"/>
              <a:t> Rehacer cambios y deshacer cambios.</a:t>
            </a:r>
          </a:p>
          <a:p>
            <a:pPr algn="just"/>
            <a:r>
              <a:rPr lang="es-MX" dirty="0"/>
              <a:t>Configuración de colores, rellenos y letras.</a:t>
            </a:r>
          </a:p>
          <a:p>
            <a:pPr algn="just"/>
            <a:r>
              <a:rPr lang="es-MX" dirty="0"/>
              <a:t>Ajuste de vista del Documento al momento de testar.</a:t>
            </a:r>
          </a:p>
          <a:p>
            <a:pPr algn="just"/>
            <a:r>
              <a:rPr lang="es-MX" dirty="0"/>
              <a:t>Extracción permanente de páginas (del documento generado).</a:t>
            </a:r>
          </a:p>
        </p:txBody>
      </p:sp>
      <p:sp>
        <p:nvSpPr>
          <p:cNvPr id="6" name="CuadroTexto 5"/>
          <p:cNvSpPr txBox="1"/>
          <p:nvPr/>
        </p:nvSpPr>
        <p:spPr>
          <a:xfrm>
            <a:off x="1066800" y="6276975"/>
            <a:ext cx="10363200" cy="276999"/>
          </a:xfrm>
          <a:prstGeom prst="rect">
            <a:avLst/>
          </a:prstGeom>
          <a:noFill/>
        </p:spPr>
        <p:txBody>
          <a:bodyPr wrap="square" rtlCol="0">
            <a:spAutoFit/>
          </a:bodyPr>
          <a:lstStyle/>
          <a:p>
            <a:pPr algn="r"/>
            <a:r>
              <a:rPr lang="es-ES" sz="1200" i="1" dirty="0" smtClean="0"/>
              <a:t>Elaboración propia con base en la Guía Rápida “</a:t>
            </a:r>
            <a:r>
              <a:rPr lang="es-ES" sz="1200" i="1" dirty="0" err="1" smtClean="0"/>
              <a:t>TestData</a:t>
            </a:r>
            <a:r>
              <a:rPr lang="es-ES" sz="1200" i="1" dirty="0" smtClean="0"/>
              <a:t> Generador de Versiones Públicas”</a:t>
            </a:r>
            <a:endParaRPr lang="es-MX" sz="1200" i="1" u="sng" dirty="0"/>
          </a:p>
        </p:txBody>
      </p:sp>
    </p:spTree>
    <p:extLst>
      <p:ext uri="{BB962C8B-B14F-4D97-AF65-F5344CB8AC3E}">
        <p14:creationId xmlns:p14="http://schemas.microsoft.com/office/powerpoint/2010/main" val="1664157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32114" y="451588"/>
            <a:ext cx="7210087" cy="739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dirty="0"/>
              <a:t>Configuración del Formato de Testado</a:t>
            </a:r>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6837" y="1409001"/>
            <a:ext cx="5460643" cy="5254580"/>
          </a:xfrm>
          <a:ln>
            <a:solidFill>
              <a:schemeClr val="tx1"/>
            </a:solidFill>
          </a:ln>
        </p:spPr>
      </p:pic>
      <p:sp>
        <p:nvSpPr>
          <p:cNvPr id="6" name="CuadroTexto 5"/>
          <p:cNvSpPr txBox="1"/>
          <p:nvPr/>
        </p:nvSpPr>
        <p:spPr>
          <a:xfrm rot="5400000">
            <a:off x="8854442" y="3381375"/>
            <a:ext cx="5852160" cy="276999"/>
          </a:xfrm>
          <a:prstGeom prst="rect">
            <a:avLst/>
          </a:prstGeom>
          <a:noFill/>
        </p:spPr>
        <p:txBody>
          <a:bodyPr wrap="square" rtlCol="0">
            <a:spAutoFit/>
          </a:bodyPr>
          <a:lstStyle/>
          <a:p>
            <a:pPr algn="r"/>
            <a:r>
              <a:rPr lang="es-ES" sz="1200" i="1" dirty="0" smtClean="0"/>
              <a:t>Elaboración propia con base en la Guía Rápida “</a:t>
            </a:r>
            <a:r>
              <a:rPr lang="es-ES" sz="1200" i="1" dirty="0" err="1" smtClean="0"/>
              <a:t>TestData</a:t>
            </a:r>
            <a:r>
              <a:rPr lang="es-ES" sz="1200" i="1" dirty="0" smtClean="0"/>
              <a:t> Generador de Versiones Públicas”</a:t>
            </a:r>
            <a:endParaRPr lang="es-MX" sz="1200" i="1" u="sng" dirty="0"/>
          </a:p>
        </p:txBody>
      </p:sp>
    </p:spTree>
    <p:extLst>
      <p:ext uri="{BB962C8B-B14F-4D97-AF65-F5344CB8AC3E}">
        <p14:creationId xmlns:p14="http://schemas.microsoft.com/office/powerpoint/2010/main" val="2142142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A5E1B004-070B-46E1-961D-258426C100F1}"/>
              </a:ext>
            </a:extLst>
          </p:cNvPr>
          <p:cNvPicPr>
            <a:picLocks noChangeAspect="1"/>
          </p:cNvPicPr>
          <p:nvPr/>
        </p:nvPicPr>
        <p:blipFill>
          <a:blip r:embed="rId2"/>
          <a:stretch>
            <a:fillRect/>
          </a:stretch>
        </p:blipFill>
        <p:spPr>
          <a:xfrm>
            <a:off x="3800948" y="1359809"/>
            <a:ext cx="4590104" cy="5204576"/>
          </a:xfrm>
          <a:prstGeom prst="rect">
            <a:avLst/>
          </a:prstGeom>
          <a:ln>
            <a:solidFill>
              <a:schemeClr val="tx1"/>
            </a:solidFill>
          </a:ln>
        </p:spPr>
      </p:pic>
      <p:sp>
        <p:nvSpPr>
          <p:cNvPr id="9" name="Rectángulo 8">
            <a:extLst>
              <a:ext uri="{FF2B5EF4-FFF2-40B4-BE49-F238E27FC236}">
                <a16:creationId xmlns:a16="http://schemas.microsoft.com/office/drawing/2014/main" xmlns="" id="{42D08BEF-DF52-43FE-B204-9088EDE7CD6F}"/>
              </a:ext>
            </a:extLst>
          </p:cNvPr>
          <p:cNvSpPr/>
          <p:nvPr/>
        </p:nvSpPr>
        <p:spPr>
          <a:xfrm>
            <a:off x="2332114" y="451588"/>
            <a:ext cx="7210087" cy="739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dirty="0"/>
              <a:t>Testar Información</a:t>
            </a:r>
          </a:p>
        </p:txBody>
      </p:sp>
      <p:sp>
        <p:nvSpPr>
          <p:cNvPr id="4" name="CuadroTexto 3"/>
          <p:cNvSpPr txBox="1"/>
          <p:nvPr/>
        </p:nvSpPr>
        <p:spPr>
          <a:xfrm rot="5400000">
            <a:off x="8854442" y="3396615"/>
            <a:ext cx="5852160" cy="276999"/>
          </a:xfrm>
          <a:prstGeom prst="rect">
            <a:avLst/>
          </a:prstGeom>
          <a:noFill/>
        </p:spPr>
        <p:txBody>
          <a:bodyPr wrap="square" rtlCol="0">
            <a:spAutoFit/>
          </a:bodyPr>
          <a:lstStyle/>
          <a:p>
            <a:pPr algn="r"/>
            <a:r>
              <a:rPr lang="es-ES" sz="1200" i="1" dirty="0" smtClean="0"/>
              <a:t>Elaboración propia con base en la Guía Rápida “</a:t>
            </a:r>
            <a:r>
              <a:rPr lang="es-ES" sz="1200" i="1" dirty="0" err="1" smtClean="0"/>
              <a:t>TestData</a:t>
            </a:r>
            <a:r>
              <a:rPr lang="es-ES" sz="1200" i="1" dirty="0" smtClean="0"/>
              <a:t> Generador de Versiones Públicas”</a:t>
            </a:r>
            <a:endParaRPr lang="es-MX" sz="1200" i="1" u="sng" dirty="0"/>
          </a:p>
        </p:txBody>
      </p:sp>
    </p:spTree>
    <p:extLst>
      <p:ext uri="{BB962C8B-B14F-4D97-AF65-F5344CB8AC3E}">
        <p14:creationId xmlns:p14="http://schemas.microsoft.com/office/powerpoint/2010/main" val="813940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224011" y="1293091"/>
            <a:ext cx="5743977" cy="5326650"/>
          </a:xfrm>
          <a:ln>
            <a:solidFill>
              <a:schemeClr val="tx1"/>
            </a:solidFill>
          </a:ln>
        </p:spPr>
      </p:pic>
      <p:sp>
        <p:nvSpPr>
          <p:cNvPr id="6" name="Rectángulo 5">
            <a:extLst>
              <a:ext uri="{FF2B5EF4-FFF2-40B4-BE49-F238E27FC236}">
                <a16:creationId xmlns:a16="http://schemas.microsoft.com/office/drawing/2014/main" xmlns="" id="{DD477A1C-8D64-46E6-AE01-ECB8263551C9}"/>
              </a:ext>
            </a:extLst>
          </p:cNvPr>
          <p:cNvSpPr/>
          <p:nvPr/>
        </p:nvSpPr>
        <p:spPr>
          <a:xfrm>
            <a:off x="2332114" y="451588"/>
            <a:ext cx="7210087" cy="739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dirty="0"/>
              <a:t>Testar Información</a:t>
            </a:r>
          </a:p>
        </p:txBody>
      </p:sp>
      <p:sp>
        <p:nvSpPr>
          <p:cNvPr id="4" name="CuadroTexto 3"/>
          <p:cNvSpPr txBox="1"/>
          <p:nvPr/>
        </p:nvSpPr>
        <p:spPr>
          <a:xfrm rot="5400000">
            <a:off x="8854442" y="3381375"/>
            <a:ext cx="5852160" cy="276999"/>
          </a:xfrm>
          <a:prstGeom prst="rect">
            <a:avLst/>
          </a:prstGeom>
          <a:noFill/>
        </p:spPr>
        <p:txBody>
          <a:bodyPr wrap="square" rtlCol="0">
            <a:spAutoFit/>
          </a:bodyPr>
          <a:lstStyle/>
          <a:p>
            <a:pPr algn="r"/>
            <a:r>
              <a:rPr lang="es-ES" sz="1200" i="1" dirty="0" smtClean="0"/>
              <a:t>Elaboración propia con base en la Guía Rápida “</a:t>
            </a:r>
            <a:r>
              <a:rPr lang="es-ES" sz="1200" i="1" dirty="0" err="1" smtClean="0"/>
              <a:t>TestData</a:t>
            </a:r>
            <a:r>
              <a:rPr lang="es-ES" sz="1200" i="1" dirty="0" smtClean="0"/>
              <a:t> Generador de Versiones Públicas”</a:t>
            </a:r>
            <a:endParaRPr lang="es-MX" sz="1200" i="1" u="sng" dirty="0"/>
          </a:p>
        </p:txBody>
      </p:sp>
    </p:spTree>
    <p:extLst>
      <p:ext uri="{BB962C8B-B14F-4D97-AF65-F5344CB8AC3E}">
        <p14:creationId xmlns:p14="http://schemas.microsoft.com/office/powerpoint/2010/main" val="2345526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contenido 10"/>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59622" y="1443617"/>
            <a:ext cx="5520353" cy="4832752"/>
          </a:xfrm>
          <a:ln>
            <a:solidFill>
              <a:schemeClr val="tx1"/>
            </a:solidFill>
          </a:ln>
        </p:spPr>
      </p:pic>
      <p:sp>
        <p:nvSpPr>
          <p:cNvPr id="6" name="Rectángulo 5">
            <a:extLst>
              <a:ext uri="{FF2B5EF4-FFF2-40B4-BE49-F238E27FC236}">
                <a16:creationId xmlns:a16="http://schemas.microsoft.com/office/drawing/2014/main" xmlns="" id="{2C483F7F-99BF-4782-9E59-A90A4F8C5802}"/>
              </a:ext>
            </a:extLst>
          </p:cNvPr>
          <p:cNvSpPr/>
          <p:nvPr/>
        </p:nvSpPr>
        <p:spPr>
          <a:xfrm>
            <a:off x="2332114" y="451588"/>
            <a:ext cx="7210087" cy="739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dirty="0"/>
              <a:t>Testar Información</a:t>
            </a:r>
          </a:p>
        </p:txBody>
      </p:sp>
      <p:sp>
        <p:nvSpPr>
          <p:cNvPr id="4" name="CuadroTexto 3"/>
          <p:cNvSpPr txBox="1"/>
          <p:nvPr/>
        </p:nvSpPr>
        <p:spPr>
          <a:xfrm rot="5400000">
            <a:off x="8854442" y="3381375"/>
            <a:ext cx="5852160" cy="276999"/>
          </a:xfrm>
          <a:prstGeom prst="rect">
            <a:avLst/>
          </a:prstGeom>
          <a:noFill/>
        </p:spPr>
        <p:txBody>
          <a:bodyPr wrap="square" rtlCol="0">
            <a:spAutoFit/>
          </a:bodyPr>
          <a:lstStyle/>
          <a:p>
            <a:pPr algn="r"/>
            <a:r>
              <a:rPr lang="es-ES" sz="1200" i="1" dirty="0" smtClean="0"/>
              <a:t>Elaboración propia con base en la Guía Rápida “</a:t>
            </a:r>
            <a:r>
              <a:rPr lang="es-ES" sz="1200" i="1" dirty="0" err="1" smtClean="0"/>
              <a:t>TestData</a:t>
            </a:r>
            <a:r>
              <a:rPr lang="es-ES" sz="1200" i="1" dirty="0" smtClean="0"/>
              <a:t> Generador de Versiones Públicas”</a:t>
            </a:r>
            <a:endParaRPr lang="es-MX" sz="1200" i="1" u="sng" dirty="0"/>
          </a:p>
        </p:txBody>
      </p:sp>
    </p:spTree>
    <p:extLst>
      <p:ext uri="{BB962C8B-B14F-4D97-AF65-F5344CB8AC3E}">
        <p14:creationId xmlns:p14="http://schemas.microsoft.com/office/powerpoint/2010/main" val="1883690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767A07FD-0C34-41E0-9C60-C3A5DD1D289D}"/>
              </a:ext>
            </a:extLst>
          </p:cNvPr>
          <p:cNvPicPr>
            <a:picLocks noChangeAspect="1"/>
          </p:cNvPicPr>
          <p:nvPr/>
        </p:nvPicPr>
        <p:blipFill>
          <a:blip r:embed="rId2"/>
          <a:stretch>
            <a:fillRect/>
          </a:stretch>
        </p:blipFill>
        <p:spPr>
          <a:xfrm>
            <a:off x="2873942" y="1447228"/>
            <a:ext cx="6444115" cy="4506329"/>
          </a:xfrm>
          <a:prstGeom prst="rect">
            <a:avLst/>
          </a:prstGeom>
          <a:ln>
            <a:solidFill>
              <a:schemeClr val="tx1"/>
            </a:solidFill>
          </a:ln>
        </p:spPr>
      </p:pic>
      <p:sp>
        <p:nvSpPr>
          <p:cNvPr id="9" name="Rectángulo 8">
            <a:extLst>
              <a:ext uri="{FF2B5EF4-FFF2-40B4-BE49-F238E27FC236}">
                <a16:creationId xmlns:a16="http://schemas.microsoft.com/office/drawing/2014/main" xmlns="" id="{359EC964-7C40-45F2-AAF7-21308E2096FA}"/>
              </a:ext>
            </a:extLst>
          </p:cNvPr>
          <p:cNvSpPr/>
          <p:nvPr/>
        </p:nvSpPr>
        <p:spPr>
          <a:xfrm>
            <a:off x="2332114" y="451588"/>
            <a:ext cx="7210087" cy="739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dirty="0"/>
              <a:t>Testar Información</a:t>
            </a:r>
          </a:p>
        </p:txBody>
      </p:sp>
      <p:sp>
        <p:nvSpPr>
          <p:cNvPr id="4" name="CuadroTexto 3"/>
          <p:cNvSpPr txBox="1"/>
          <p:nvPr/>
        </p:nvSpPr>
        <p:spPr>
          <a:xfrm rot="5400000">
            <a:off x="8854442" y="3381375"/>
            <a:ext cx="5852160" cy="276999"/>
          </a:xfrm>
          <a:prstGeom prst="rect">
            <a:avLst/>
          </a:prstGeom>
          <a:noFill/>
        </p:spPr>
        <p:txBody>
          <a:bodyPr wrap="square" rtlCol="0">
            <a:spAutoFit/>
          </a:bodyPr>
          <a:lstStyle/>
          <a:p>
            <a:pPr algn="r"/>
            <a:r>
              <a:rPr lang="es-ES" sz="1200" i="1" dirty="0" smtClean="0"/>
              <a:t>Elaboración propia con base en la Guía Rápida “</a:t>
            </a:r>
            <a:r>
              <a:rPr lang="es-ES" sz="1200" i="1" dirty="0" err="1" smtClean="0"/>
              <a:t>TestData</a:t>
            </a:r>
            <a:r>
              <a:rPr lang="es-ES" sz="1200" i="1" dirty="0" smtClean="0"/>
              <a:t> Generador de Versiones Públicas”</a:t>
            </a:r>
            <a:endParaRPr lang="es-MX" sz="1200" i="1" u="sng" dirty="0"/>
          </a:p>
        </p:txBody>
      </p:sp>
    </p:spTree>
    <p:extLst>
      <p:ext uri="{BB962C8B-B14F-4D97-AF65-F5344CB8AC3E}">
        <p14:creationId xmlns:p14="http://schemas.microsoft.com/office/powerpoint/2010/main" val="2537584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9711" y="2309017"/>
            <a:ext cx="4135581" cy="3073473"/>
          </a:xfrm>
        </p:spPr>
        <p:txBody>
          <a:bodyPr>
            <a:normAutofit/>
          </a:bodyPr>
          <a:lstStyle/>
          <a:p>
            <a:pPr algn="just"/>
            <a:r>
              <a:rPr lang="es-MX" sz="3200" dirty="0"/>
              <a:t>Una vez testados todos los campos deseados, el siguiente paso, se comienza dando </a:t>
            </a:r>
            <a:r>
              <a:rPr lang="es-MX" sz="3200" i="1" dirty="0"/>
              <a:t>clic</a:t>
            </a:r>
            <a:r>
              <a:rPr lang="es-MX" sz="3200" dirty="0"/>
              <a:t> en el botón de </a:t>
            </a:r>
            <a:r>
              <a:rPr lang="es-MX" sz="3200" b="1" dirty="0"/>
              <a:t>“Archivo”</a:t>
            </a:r>
            <a:endParaRPr lang="es-MX" sz="6000" b="1" dirty="0"/>
          </a:p>
        </p:txBody>
      </p:sp>
      <p:sp>
        <p:nvSpPr>
          <p:cNvPr id="4" name="Rectángulo 3">
            <a:extLst>
              <a:ext uri="{FF2B5EF4-FFF2-40B4-BE49-F238E27FC236}">
                <a16:creationId xmlns:a16="http://schemas.microsoft.com/office/drawing/2014/main" xmlns="" id="{D908C961-641D-4AD7-A89A-1344898177DB}"/>
              </a:ext>
            </a:extLst>
          </p:cNvPr>
          <p:cNvSpPr/>
          <p:nvPr/>
        </p:nvSpPr>
        <p:spPr>
          <a:xfrm>
            <a:off x="2332114" y="451588"/>
            <a:ext cx="7210087" cy="739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dirty="0"/>
              <a:t>¿Cómo generar la Versión Pública?</a:t>
            </a:r>
          </a:p>
        </p:txBody>
      </p:sp>
      <p:pic>
        <p:nvPicPr>
          <p:cNvPr id="8" name="Imagen 7">
            <a:extLst>
              <a:ext uri="{FF2B5EF4-FFF2-40B4-BE49-F238E27FC236}">
                <a16:creationId xmlns:a16="http://schemas.microsoft.com/office/drawing/2014/main" xmlns="" id="{21C21A3A-1BA0-44C7-A0BD-88EC4113C911}"/>
              </a:ext>
            </a:extLst>
          </p:cNvPr>
          <p:cNvPicPr>
            <a:picLocks noChangeAspect="1"/>
          </p:cNvPicPr>
          <p:nvPr/>
        </p:nvPicPr>
        <p:blipFill>
          <a:blip r:embed="rId2"/>
          <a:stretch>
            <a:fillRect/>
          </a:stretch>
        </p:blipFill>
        <p:spPr>
          <a:xfrm>
            <a:off x="5937157" y="1396661"/>
            <a:ext cx="5441810" cy="4898184"/>
          </a:xfrm>
          <a:prstGeom prst="rect">
            <a:avLst/>
          </a:prstGeom>
          <a:ln>
            <a:solidFill>
              <a:schemeClr val="tx1"/>
            </a:solidFill>
          </a:ln>
        </p:spPr>
      </p:pic>
      <p:sp>
        <p:nvSpPr>
          <p:cNvPr id="5" name="CuadroTexto 4"/>
          <p:cNvSpPr txBox="1"/>
          <p:nvPr/>
        </p:nvSpPr>
        <p:spPr>
          <a:xfrm rot="5400000">
            <a:off x="8854442" y="3381375"/>
            <a:ext cx="5852160" cy="276999"/>
          </a:xfrm>
          <a:prstGeom prst="rect">
            <a:avLst/>
          </a:prstGeom>
          <a:noFill/>
        </p:spPr>
        <p:txBody>
          <a:bodyPr wrap="square" rtlCol="0">
            <a:spAutoFit/>
          </a:bodyPr>
          <a:lstStyle/>
          <a:p>
            <a:pPr algn="r"/>
            <a:r>
              <a:rPr lang="es-ES" sz="1200" i="1" dirty="0" smtClean="0"/>
              <a:t>Elaboración propia con base en la Guía Rápida “</a:t>
            </a:r>
            <a:r>
              <a:rPr lang="es-ES" sz="1200" i="1" dirty="0" err="1" smtClean="0"/>
              <a:t>TestData</a:t>
            </a:r>
            <a:r>
              <a:rPr lang="es-ES" sz="1200" i="1" dirty="0" smtClean="0"/>
              <a:t> Generador de Versiones Públicas”</a:t>
            </a:r>
            <a:endParaRPr lang="es-MX" sz="1200" i="1" u="sng" dirty="0"/>
          </a:p>
        </p:txBody>
      </p:sp>
    </p:spTree>
    <p:extLst>
      <p:ext uri="{BB962C8B-B14F-4D97-AF65-F5344CB8AC3E}">
        <p14:creationId xmlns:p14="http://schemas.microsoft.com/office/powerpoint/2010/main" val="659093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3607253" y="135627"/>
            <a:ext cx="8417107" cy="972231"/>
          </a:xfrm>
        </p:spPr>
        <p:txBody>
          <a:bodyPr/>
          <a:lstStyle/>
          <a:p>
            <a:pPr algn="r"/>
            <a:r>
              <a:rPr lang="es-MX" sz="3600" b="1" dirty="0" smtClean="0"/>
              <a:t>Unidad de Transparencia</a:t>
            </a:r>
            <a:endParaRPr lang="es-MX" sz="1200" b="1"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107858"/>
            <a:ext cx="8185119" cy="5277702"/>
          </a:xfrm>
          <a:prstGeom prst="rect">
            <a:avLst/>
          </a:prstGeom>
        </p:spPr>
      </p:pic>
    </p:spTree>
    <p:extLst>
      <p:ext uri="{BB962C8B-B14F-4D97-AF65-F5344CB8AC3E}">
        <p14:creationId xmlns:p14="http://schemas.microsoft.com/office/powerpoint/2010/main" val="4008766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346357" y="1690688"/>
            <a:ext cx="5181600" cy="4258010"/>
          </a:xfrm>
          <a:ln>
            <a:solidFill>
              <a:schemeClr val="tx1"/>
            </a:solidFill>
          </a:ln>
        </p:spPr>
      </p:pic>
      <p:sp>
        <p:nvSpPr>
          <p:cNvPr id="4" name="Rectángulo 3">
            <a:extLst>
              <a:ext uri="{FF2B5EF4-FFF2-40B4-BE49-F238E27FC236}">
                <a16:creationId xmlns:a16="http://schemas.microsoft.com/office/drawing/2014/main" xmlns="" id="{9CCEE294-CEF6-4BBE-848E-0713118895B3}"/>
              </a:ext>
            </a:extLst>
          </p:cNvPr>
          <p:cNvSpPr/>
          <p:nvPr/>
        </p:nvSpPr>
        <p:spPr>
          <a:xfrm>
            <a:off x="2332114" y="451588"/>
            <a:ext cx="7210087" cy="739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dirty="0"/>
              <a:t>¿Cómo generar la Versión Pública?</a:t>
            </a:r>
          </a:p>
        </p:txBody>
      </p:sp>
      <p:sp>
        <p:nvSpPr>
          <p:cNvPr id="5" name="CuadroTexto 4"/>
          <p:cNvSpPr txBox="1"/>
          <p:nvPr/>
        </p:nvSpPr>
        <p:spPr>
          <a:xfrm rot="5400000">
            <a:off x="8854442" y="3381375"/>
            <a:ext cx="5852160" cy="276999"/>
          </a:xfrm>
          <a:prstGeom prst="rect">
            <a:avLst/>
          </a:prstGeom>
          <a:noFill/>
        </p:spPr>
        <p:txBody>
          <a:bodyPr wrap="square" rtlCol="0">
            <a:spAutoFit/>
          </a:bodyPr>
          <a:lstStyle/>
          <a:p>
            <a:pPr algn="r"/>
            <a:r>
              <a:rPr lang="es-ES" sz="1200" i="1" dirty="0" smtClean="0"/>
              <a:t>Elaboración propia con base en la Guía Rápida “</a:t>
            </a:r>
            <a:r>
              <a:rPr lang="es-ES" sz="1200" i="1" dirty="0" err="1" smtClean="0"/>
              <a:t>TestData</a:t>
            </a:r>
            <a:r>
              <a:rPr lang="es-ES" sz="1200" i="1" dirty="0" smtClean="0"/>
              <a:t> Generador de Versiones Públicas”</a:t>
            </a:r>
            <a:endParaRPr lang="es-MX" sz="1200" i="1" u="sng" dirty="0"/>
          </a:p>
        </p:txBody>
      </p:sp>
    </p:spTree>
    <p:extLst>
      <p:ext uri="{BB962C8B-B14F-4D97-AF65-F5344CB8AC3E}">
        <p14:creationId xmlns:p14="http://schemas.microsoft.com/office/powerpoint/2010/main" val="2581426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05200" y="1690688"/>
            <a:ext cx="5181600" cy="3999651"/>
          </a:xfrm>
          <a:ln>
            <a:solidFill>
              <a:schemeClr val="tx1"/>
            </a:solidFill>
          </a:ln>
        </p:spPr>
      </p:pic>
      <p:sp>
        <p:nvSpPr>
          <p:cNvPr id="6" name="Rectángulo 5">
            <a:extLst>
              <a:ext uri="{FF2B5EF4-FFF2-40B4-BE49-F238E27FC236}">
                <a16:creationId xmlns:a16="http://schemas.microsoft.com/office/drawing/2014/main" xmlns="" id="{C77A5B02-4DA9-46A2-BBB8-00BE0046BA65}"/>
              </a:ext>
            </a:extLst>
          </p:cNvPr>
          <p:cNvSpPr/>
          <p:nvPr/>
        </p:nvSpPr>
        <p:spPr>
          <a:xfrm>
            <a:off x="2332114" y="451588"/>
            <a:ext cx="7210087" cy="739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dirty="0"/>
              <a:t>¿Cómo generar la Versión Pública?</a:t>
            </a:r>
          </a:p>
        </p:txBody>
      </p:sp>
      <p:sp>
        <p:nvSpPr>
          <p:cNvPr id="4" name="CuadroTexto 3"/>
          <p:cNvSpPr txBox="1"/>
          <p:nvPr/>
        </p:nvSpPr>
        <p:spPr>
          <a:xfrm rot="5400000">
            <a:off x="8854442" y="3381375"/>
            <a:ext cx="5852160" cy="276999"/>
          </a:xfrm>
          <a:prstGeom prst="rect">
            <a:avLst/>
          </a:prstGeom>
          <a:noFill/>
        </p:spPr>
        <p:txBody>
          <a:bodyPr wrap="square" rtlCol="0">
            <a:spAutoFit/>
          </a:bodyPr>
          <a:lstStyle/>
          <a:p>
            <a:pPr algn="r"/>
            <a:r>
              <a:rPr lang="es-ES" sz="1200" i="1" dirty="0" smtClean="0"/>
              <a:t>Elaboración propia con base en la Guía Rápida “</a:t>
            </a:r>
            <a:r>
              <a:rPr lang="es-ES" sz="1200" i="1" dirty="0" err="1" smtClean="0"/>
              <a:t>TestData</a:t>
            </a:r>
            <a:r>
              <a:rPr lang="es-ES" sz="1200" i="1" dirty="0" smtClean="0"/>
              <a:t> Generador de Versiones Públicas”</a:t>
            </a:r>
            <a:endParaRPr lang="es-MX" sz="1200" i="1" u="sng" dirty="0"/>
          </a:p>
        </p:txBody>
      </p:sp>
    </p:spTree>
    <p:extLst>
      <p:ext uri="{BB962C8B-B14F-4D97-AF65-F5344CB8AC3E}">
        <p14:creationId xmlns:p14="http://schemas.microsoft.com/office/powerpoint/2010/main" val="2094297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05200" y="1690688"/>
            <a:ext cx="5181600" cy="4118769"/>
          </a:xfrm>
          <a:ln>
            <a:solidFill>
              <a:schemeClr val="tx1"/>
            </a:solidFill>
          </a:ln>
        </p:spPr>
      </p:pic>
      <p:sp>
        <p:nvSpPr>
          <p:cNvPr id="7" name="Rectángulo 6">
            <a:extLst>
              <a:ext uri="{FF2B5EF4-FFF2-40B4-BE49-F238E27FC236}">
                <a16:creationId xmlns:a16="http://schemas.microsoft.com/office/drawing/2014/main" xmlns="" id="{9786E936-0DE9-488D-8634-3361942BD444}"/>
              </a:ext>
            </a:extLst>
          </p:cNvPr>
          <p:cNvSpPr/>
          <p:nvPr/>
        </p:nvSpPr>
        <p:spPr>
          <a:xfrm>
            <a:off x="2332114" y="451588"/>
            <a:ext cx="7210087" cy="739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dirty="0"/>
              <a:t>¿Cómo generar la Versión Pública?</a:t>
            </a:r>
          </a:p>
        </p:txBody>
      </p:sp>
      <p:sp>
        <p:nvSpPr>
          <p:cNvPr id="4" name="CuadroTexto 3"/>
          <p:cNvSpPr txBox="1"/>
          <p:nvPr/>
        </p:nvSpPr>
        <p:spPr>
          <a:xfrm rot="5400000">
            <a:off x="8854442" y="3381375"/>
            <a:ext cx="5852160" cy="276999"/>
          </a:xfrm>
          <a:prstGeom prst="rect">
            <a:avLst/>
          </a:prstGeom>
          <a:noFill/>
        </p:spPr>
        <p:txBody>
          <a:bodyPr wrap="square" rtlCol="0">
            <a:spAutoFit/>
          </a:bodyPr>
          <a:lstStyle/>
          <a:p>
            <a:pPr algn="r"/>
            <a:r>
              <a:rPr lang="es-ES" sz="1200" i="1" dirty="0" smtClean="0"/>
              <a:t>Elaboración propia con base en la Guía Rápida “</a:t>
            </a:r>
            <a:r>
              <a:rPr lang="es-ES" sz="1200" i="1" dirty="0" err="1" smtClean="0"/>
              <a:t>TestData</a:t>
            </a:r>
            <a:r>
              <a:rPr lang="es-ES" sz="1200" i="1" dirty="0" smtClean="0"/>
              <a:t> Generador de Versiones Públicas”</a:t>
            </a:r>
            <a:endParaRPr lang="es-MX" sz="1200" i="1" u="sng" dirty="0"/>
          </a:p>
        </p:txBody>
      </p:sp>
    </p:spTree>
    <p:extLst>
      <p:ext uri="{BB962C8B-B14F-4D97-AF65-F5344CB8AC3E}">
        <p14:creationId xmlns:p14="http://schemas.microsoft.com/office/powerpoint/2010/main" val="2551231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FB7F53BE-F0F8-4B32-9FF5-A465D438757A}"/>
              </a:ext>
            </a:extLst>
          </p:cNvPr>
          <p:cNvSpPr>
            <a:spLocks noGrp="1"/>
          </p:cNvSpPr>
          <p:nvPr>
            <p:ph type="body" idx="1"/>
          </p:nvPr>
        </p:nvSpPr>
        <p:spPr/>
        <p:txBody>
          <a:bodyPr/>
          <a:lstStyle/>
          <a:p>
            <a:r>
              <a:rPr lang="es-MX" dirty="0"/>
              <a:t>Guardar PDF modificable</a:t>
            </a:r>
          </a:p>
        </p:txBody>
      </p:sp>
      <p:sp>
        <p:nvSpPr>
          <p:cNvPr id="4" name="Marcador de contenido 3">
            <a:extLst>
              <a:ext uri="{FF2B5EF4-FFF2-40B4-BE49-F238E27FC236}">
                <a16:creationId xmlns:a16="http://schemas.microsoft.com/office/drawing/2014/main" xmlns="" id="{EF967EE1-970D-4AE4-80BA-C592F0D23055}"/>
              </a:ext>
            </a:extLst>
          </p:cNvPr>
          <p:cNvSpPr>
            <a:spLocks noGrp="1"/>
          </p:cNvSpPr>
          <p:nvPr>
            <p:ph sz="half" idx="2"/>
          </p:nvPr>
        </p:nvSpPr>
        <p:spPr>
          <a:xfrm>
            <a:off x="839788" y="2505075"/>
            <a:ext cx="4401683" cy="3684588"/>
          </a:xfrm>
        </p:spPr>
        <p:txBody>
          <a:bodyPr/>
          <a:lstStyle/>
          <a:p>
            <a:pPr>
              <a:buFont typeface="Wingdings" panose="05000000000000000000" pitchFamily="2" charset="2"/>
              <a:buChar char="Ø"/>
            </a:pPr>
            <a:endParaRPr lang="es-MX" dirty="0"/>
          </a:p>
          <a:p>
            <a:pPr algn="just">
              <a:buFont typeface="Wingdings" panose="05000000000000000000" pitchFamily="2" charset="2"/>
              <a:buChar char="Ø"/>
            </a:pPr>
            <a:r>
              <a:rPr lang="es-MX" dirty="0"/>
              <a:t>Si se guarda bajo esta modalidad, la persona que reciba el documento </a:t>
            </a:r>
            <a:r>
              <a:rPr lang="es-MX" b="1" u="sng" dirty="0"/>
              <a:t>podrá</a:t>
            </a:r>
            <a:r>
              <a:rPr lang="es-MX" dirty="0"/>
              <a:t> ver los datos que fueron testados con un editor de PDF avanzado.</a:t>
            </a:r>
          </a:p>
        </p:txBody>
      </p:sp>
      <p:sp>
        <p:nvSpPr>
          <p:cNvPr id="5" name="Marcador de texto 4">
            <a:extLst>
              <a:ext uri="{FF2B5EF4-FFF2-40B4-BE49-F238E27FC236}">
                <a16:creationId xmlns:a16="http://schemas.microsoft.com/office/drawing/2014/main" xmlns="" id="{800C0701-8778-4A3C-89A6-EBF762D51B18}"/>
              </a:ext>
            </a:extLst>
          </p:cNvPr>
          <p:cNvSpPr>
            <a:spLocks noGrp="1"/>
          </p:cNvSpPr>
          <p:nvPr>
            <p:ph type="body" sz="quarter" idx="3"/>
          </p:nvPr>
        </p:nvSpPr>
        <p:spPr/>
        <p:txBody>
          <a:bodyPr/>
          <a:lstStyle/>
          <a:p>
            <a:r>
              <a:rPr lang="es-MX" dirty="0"/>
              <a:t>Generar versión pública finalizada</a:t>
            </a:r>
          </a:p>
        </p:txBody>
      </p:sp>
      <p:sp>
        <p:nvSpPr>
          <p:cNvPr id="6" name="Marcador de contenido 5">
            <a:extLst>
              <a:ext uri="{FF2B5EF4-FFF2-40B4-BE49-F238E27FC236}">
                <a16:creationId xmlns:a16="http://schemas.microsoft.com/office/drawing/2014/main" xmlns="" id="{ED3431C4-36E6-4227-BAC6-3C6702C1A8C0}"/>
              </a:ext>
            </a:extLst>
          </p:cNvPr>
          <p:cNvSpPr>
            <a:spLocks noGrp="1"/>
          </p:cNvSpPr>
          <p:nvPr>
            <p:ph sz="quarter" idx="4"/>
          </p:nvPr>
        </p:nvSpPr>
        <p:spPr/>
        <p:txBody>
          <a:bodyPr/>
          <a:lstStyle/>
          <a:p>
            <a:pPr>
              <a:buFont typeface="Wingdings" panose="05000000000000000000" pitchFamily="2" charset="2"/>
              <a:buChar char="Ø"/>
            </a:pPr>
            <a:endParaRPr lang="es-MX" dirty="0"/>
          </a:p>
          <a:p>
            <a:pPr algn="just">
              <a:buFont typeface="Wingdings" panose="05000000000000000000" pitchFamily="2" charset="2"/>
              <a:buChar char="Ø"/>
            </a:pPr>
            <a:r>
              <a:rPr lang="es-MX" dirty="0"/>
              <a:t>Si se guarda bajo esta modalidad, la persona que reciba el documento </a:t>
            </a:r>
            <a:r>
              <a:rPr lang="es-MX" b="1" u="sng" dirty="0"/>
              <a:t>no podrá </a:t>
            </a:r>
            <a:r>
              <a:rPr lang="es-MX" dirty="0"/>
              <a:t>ver los datos que fueron testados con un editor de PDF avanzado.</a:t>
            </a:r>
          </a:p>
        </p:txBody>
      </p:sp>
      <p:sp>
        <p:nvSpPr>
          <p:cNvPr id="7" name="Rectángulo 6">
            <a:extLst>
              <a:ext uri="{FF2B5EF4-FFF2-40B4-BE49-F238E27FC236}">
                <a16:creationId xmlns:a16="http://schemas.microsoft.com/office/drawing/2014/main" xmlns="" id="{D7136A1F-95C0-4C8E-B866-A1A78B0E045D}"/>
              </a:ext>
            </a:extLst>
          </p:cNvPr>
          <p:cNvSpPr/>
          <p:nvPr/>
        </p:nvSpPr>
        <p:spPr>
          <a:xfrm>
            <a:off x="2332114" y="663865"/>
            <a:ext cx="7210087" cy="739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dirty="0"/>
              <a:t>Modalidad de guardado de la Versión Pública generada</a:t>
            </a:r>
          </a:p>
        </p:txBody>
      </p:sp>
      <p:sp>
        <p:nvSpPr>
          <p:cNvPr id="8" name="CuadroTexto 7"/>
          <p:cNvSpPr txBox="1"/>
          <p:nvPr/>
        </p:nvSpPr>
        <p:spPr>
          <a:xfrm>
            <a:off x="1066800" y="6276975"/>
            <a:ext cx="10363200" cy="276999"/>
          </a:xfrm>
          <a:prstGeom prst="rect">
            <a:avLst/>
          </a:prstGeom>
          <a:noFill/>
        </p:spPr>
        <p:txBody>
          <a:bodyPr wrap="square" rtlCol="0">
            <a:spAutoFit/>
          </a:bodyPr>
          <a:lstStyle/>
          <a:p>
            <a:pPr algn="r"/>
            <a:r>
              <a:rPr lang="es-ES" sz="1200" i="1" dirty="0" smtClean="0"/>
              <a:t>Elaboración propia con base en la Guía Rápida “</a:t>
            </a:r>
            <a:r>
              <a:rPr lang="es-ES" sz="1200" i="1" dirty="0" err="1" smtClean="0"/>
              <a:t>TestData</a:t>
            </a:r>
            <a:r>
              <a:rPr lang="es-ES" sz="1200" i="1" dirty="0" smtClean="0"/>
              <a:t> Generador de Versiones Públicas”</a:t>
            </a:r>
            <a:endParaRPr lang="es-MX" sz="1200" i="1" u="sng" dirty="0"/>
          </a:p>
        </p:txBody>
      </p:sp>
    </p:spTree>
    <p:extLst>
      <p:ext uri="{BB962C8B-B14F-4D97-AF65-F5344CB8AC3E}">
        <p14:creationId xmlns:p14="http://schemas.microsoft.com/office/powerpoint/2010/main" val="2380298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1061879" cy="1325563"/>
          </a:xfrm>
        </p:spPr>
        <p:txBody>
          <a:bodyPr/>
          <a:lstStyle/>
          <a:p>
            <a:pPr algn="r"/>
            <a:r>
              <a:rPr lang="es-MX" dirty="0"/>
              <a:t>Ventaja </a:t>
            </a:r>
            <a:r>
              <a:rPr lang="es-MX" sz="1600" dirty="0" smtClean="0"/>
              <a:t>Fuente: GUIA </a:t>
            </a:r>
            <a:r>
              <a:rPr lang="es-MX" sz="1600" dirty="0"/>
              <a:t>RAPIDA - Transparencia | Gobierno de Guadalajara</a:t>
            </a:r>
            <a:endParaRPr lang="es-MX" b="1" dirty="0"/>
          </a:p>
        </p:txBody>
      </p:sp>
      <p:sp>
        <p:nvSpPr>
          <p:cNvPr id="4" name="Marcador de contenido 3"/>
          <p:cNvSpPr>
            <a:spLocks noGrp="1"/>
          </p:cNvSpPr>
          <p:nvPr>
            <p:ph sz="half" idx="2"/>
          </p:nvPr>
        </p:nvSpPr>
        <p:spPr>
          <a:xfrm>
            <a:off x="4095483" y="1326524"/>
            <a:ext cx="7804596" cy="5241701"/>
          </a:xfrm>
          <a:ln>
            <a:solidFill>
              <a:schemeClr val="accent1"/>
            </a:solidFill>
          </a:ln>
        </p:spPr>
        <p:txBody>
          <a:bodyPr>
            <a:normAutofit fontScale="92500" lnSpcReduction="10000"/>
          </a:bodyPr>
          <a:lstStyle/>
          <a:p>
            <a:pPr marL="0" indent="0" algn="ctr">
              <a:buNone/>
            </a:pPr>
            <a:r>
              <a:rPr lang="es-MX" sz="1800" b="1" dirty="0"/>
              <a:t>Ejemplo de ello:</a:t>
            </a:r>
          </a:p>
          <a:p>
            <a:pPr marL="0" indent="0" algn="ctr">
              <a:buNone/>
            </a:pPr>
            <a:r>
              <a:rPr lang="es-MX" sz="2000" dirty="0"/>
              <a:t>FUNDAMENO LEGAL</a:t>
            </a:r>
          </a:p>
          <a:p>
            <a:pPr marL="0" indent="0" algn="just">
              <a:buNone/>
            </a:pPr>
            <a:r>
              <a:rPr lang="es-MX" sz="2000" dirty="0"/>
              <a:t>1.- ELIMINADO el </a:t>
            </a:r>
            <a:r>
              <a:rPr lang="es-MX" sz="2000" b="1" dirty="0"/>
              <a:t>nombre completo</a:t>
            </a:r>
            <a:r>
              <a:rPr lang="es-MX" sz="2000" dirty="0"/>
              <a:t>, párrafo 1 renglón </a:t>
            </a:r>
            <a:r>
              <a:rPr lang="es-MX" sz="2000" dirty="0" smtClean="0"/>
              <a:t>1 por </a:t>
            </a:r>
            <a:r>
              <a:rPr lang="es-MX" sz="2000" dirty="0"/>
              <a:t>ser un </a:t>
            </a:r>
            <a:r>
              <a:rPr lang="es-MX" sz="2000" b="1" dirty="0"/>
              <a:t>dato identificativo</a:t>
            </a:r>
            <a:r>
              <a:rPr lang="es-MX" sz="2000" dirty="0"/>
              <a:t> de conformidad Artículos, 72 de la Ley 875 (…); 3 Fracción X, 12,13,14 de la Ley 316 (…) y Trigésimo Octavo Fracciones I y II, de los LGCDIEVP.</a:t>
            </a:r>
          </a:p>
          <a:p>
            <a:pPr marL="0" indent="0" algn="just">
              <a:buNone/>
            </a:pPr>
            <a:endParaRPr lang="es-MX" sz="2000" dirty="0"/>
          </a:p>
          <a:p>
            <a:pPr marL="0" indent="0" algn="just">
              <a:buNone/>
            </a:pPr>
            <a:r>
              <a:rPr lang="es-MX" sz="2000" dirty="0"/>
              <a:t>2.- ELIMINADO el </a:t>
            </a:r>
            <a:r>
              <a:rPr lang="es-MX" sz="2000" b="1" dirty="0" smtClean="0"/>
              <a:t>reconocimiento de iris</a:t>
            </a:r>
            <a:r>
              <a:rPr lang="es-MX" sz="2000" dirty="0"/>
              <a:t>, párrafo 1 renglón 1 por ser un </a:t>
            </a:r>
            <a:r>
              <a:rPr lang="es-MX" sz="2000" b="1" dirty="0"/>
              <a:t>dato </a:t>
            </a:r>
            <a:r>
              <a:rPr lang="es-MX" sz="2000" b="1" dirty="0" smtClean="0"/>
              <a:t>personal sensible sobre la salud </a:t>
            </a:r>
            <a:r>
              <a:rPr lang="es-MX" sz="2000" dirty="0"/>
              <a:t>de conformidad Artículos, 72 de la Ley 875 (…); 3 Fracción X, 12,13,14 de la Ley 316 (…) y Trigésimo Octavo Fracciones I y II, de los LGCDIEVP.</a:t>
            </a:r>
          </a:p>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r>
              <a:rPr lang="es-MX" sz="1400" dirty="0"/>
              <a:t>Realizada con el generador de versiones públicas, desarrollado por el Gobierno Municipal de Guadalajara, en cooperación del Instituto de Transparencia, Información Pública y Protección </a:t>
            </a:r>
            <a:r>
              <a:rPr lang="es-MX" sz="1400" dirty="0" smtClean="0"/>
              <a:t>de </a:t>
            </a:r>
            <a:r>
              <a:rPr lang="es-MX" sz="1400" dirty="0"/>
              <a:t>Datos Personales del Estado de Jalisco y autorizada para uso del Instituto Veracruzano de Acceso a la Información y Protección  de Datos Personales.</a:t>
            </a:r>
          </a:p>
          <a:p>
            <a:pPr marL="0" indent="0" algn="just">
              <a:buNone/>
            </a:pPr>
            <a:endParaRPr lang="es-MX" sz="1800" dirty="0"/>
          </a:p>
          <a:p>
            <a:pPr marL="0" indent="0" algn="ctr">
              <a:buNone/>
            </a:pPr>
            <a:endParaRPr lang="es-MX" dirty="0"/>
          </a:p>
        </p:txBody>
      </p:sp>
      <p:sp>
        <p:nvSpPr>
          <p:cNvPr id="6" name="Marcador de contenido 5"/>
          <p:cNvSpPr>
            <a:spLocks noGrp="1"/>
          </p:cNvSpPr>
          <p:nvPr>
            <p:ph sz="half" idx="1"/>
          </p:nvPr>
        </p:nvSpPr>
        <p:spPr>
          <a:xfrm>
            <a:off x="838200" y="1825625"/>
            <a:ext cx="2858037" cy="4351338"/>
          </a:xfrm>
        </p:spPr>
        <p:txBody>
          <a:bodyPr>
            <a:normAutofit fontScale="92500" lnSpcReduction="10000"/>
          </a:bodyPr>
          <a:lstStyle/>
          <a:p>
            <a:pPr algn="just">
              <a:buFont typeface="Wingdings" panose="05000000000000000000" pitchFamily="2" charset="2"/>
              <a:buChar char="ü"/>
            </a:pPr>
            <a:r>
              <a:rPr lang="es-MX" sz="2000" dirty="0"/>
              <a:t>Una vez testado los datos correspondientes y seleccionando la modalidad de guardado, </a:t>
            </a:r>
            <a:r>
              <a:rPr lang="es-MX" sz="2000" dirty="0" err="1"/>
              <a:t>TestData</a:t>
            </a:r>
            <a:r>
              <a:rPr lang="es-MX" sz="2000" dirty="0"/>
              <a:t> agregará una hoja mas al final del Documento con el Fundamento Legal correspondiente de forma ordenada.</a:t>
            </a:r>
          </a:p>
          <a:p>
            <a:pPr algn="just">
              <a:buFont typeface="Wingdings" panose="05000000000000000000" pitchFamily="2" charset="2"/>
              <a:buChar char="ü"/>
            </a:pPr>
            <a:r>
              <a:rPr lang="es-MX" sz="2000" dirty="0"/>
              <a:t> Argumenta el testado de forma automatizada acorde a la legislación de Veracruz y señala la ubicación del mismo .</a:t>
            </a:r>
          </a:p>
        </p:txBody>
      </p:sp>
    </p:spTree>
    <p:extLst>
      <p:ext uri="{BB962C8B-B14F-4D97-AF65-F5344CB8AC3E}">
        <p14:creationId xmlns:p14="http://schemas.microsoft.com/office/powerpoint/2010/main" val="3355873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es-MX" b="1" dirty="0"/>
              <a:t>Muchas gracias</a:t>
            </a:r>
          </a:p>
        </p:txBody>
      </p:sp>
      <p:sp>
        <p:nvSpPr>
          <p:cNvPr id="6" name="Subtítulo 5"/>
          <p:cNvSpPr>
            <a:spLocks noGrp="1"/>
          </p:cNvSpPr>
          <p:nvPr>
            <p:ph type="subTitle" idx="1"/>
          </p:nvPr>
        </p:nvSpPr>
        <p:spPr/>
        <p:txBody>
          <a:bodyPr>
            <a:normAutofit lnSpcReduction="10000"/>
          </a:bodyPr>
          <a:lstStyle/>
          <a:p>
            <a:endParaRPr lang="es-MX" dirty="0" smtClean="0"/>
          </a:p>
          <a:p>
            <a:r>
              <a:rPr lang="es-MX" dirty="0" smtClean="0"/>
              <a:t>Presentó</a:t>
            </a:r>
            <a:r>
              <a:rPr lang="es-MX" dirty="0"/>
              <a:t>: Unidad de </a:t>
            </a:r>
            <a:r>
              <a:rPr lang="es-MX" dirty="0" smtClean="0"/>
              <a:t>Transparencia</a:t>
            </a:r>
          </a:p>
          <a:p>
            <a:r>
              <a:rPr lang="es-ES" b="1" dirty="0" smtClean="0"/>
              <a:t>Comisión Estatal  de Derechos Humanos Veracruz</a:t>
            </a:r>
          </a:p>
          <a:p>
            <a:r>
              <a:rPr lang="es-ES" b="1" u="sng" dirty="0" smtClean="0"/>
              <a:t>transparencia@cehdveracruz.org.mx</a:t>
            </a:r>
            <a:endParaRPr lang="es-MX" b="1" u="sng" dirty="0"/>
          </a:p>
        </p:txBody>
      </p:sp>
    </p:spTree>
    <p:extLst>
      <p:ext uri="{BB962C8B-B14F-4D97-AF65-F5344CB8AC3E}">
        <p14:creationId xmlns:p14="http://schemas.microsoft.com/office/powerpoint/2010/main" val="3560575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140980"/>
            <a:ext cx="10515600" cy="868124"/>
          </a:xfrm>
        </p:spPr>
        <p:txBody>
          <a:bodyPr>
            <a:normAutofit/>
          </a:bodyPr>
          <a:lstStyle/>
          <a:p>
            <a:pPr algn="ctr"/>
            <a:r>
              <a:rPr lang="es-MX" b="1" dirty="0">
                <a:latin typeface="+mn-lt"/>
              </a:rPr>
              <a:t>Contenido</a:t>
            </a:r>
          </a:p>
        </p:txBody>
      </p:sp>
      <p:grpSp>
        <p:nvGrpSpPr>
          <p:cNvPr id="4" name="Grupo 3">
            <a:extLst>
              <a:ext uri="{FF2B5EF4-FFF2-40B4-BE49-F238E27FC236}">
                <a16:creationId xmlns:a16="http://schemas.microsoft.com/office/drawing/2014/main" xmlns="" id="{31A48012-DC92-4BEA-80FB-5BD99591BA91}"/>
              </a:ext>
            </a:extLst>
          </p:cNvPr>
          <p:cNvGrpSpPr/>
          <p:nvPr/>
        </p:nvGrpSpPr>
        <p:grpSpPr>
          <a:xfrm>
            <a:off x="1583870" y="2639812"/>
            <a:ext cx="9024260" cy="3077208"/>
            <a:chOff x="1583870" y="2336010"/>
            <a:chExt cx="9024260" cy="3077208"/>
          </a:xfrm>
        </p:grpSpPr>
        <p:sp>
          <p:nvSpPr>
            <p:cNvPr id="6" name="Rectángulo: esquinas redondeadas 5">
              <a:extLst>
                <a:ext uri="{FF2B5EF4-FFF2-40B4-BE49-F238E27FC236}">
                  <a16:creationId xmlns:a16="http://schemas.microsoft.com/office/drawing/2014/main" xmlns="" id="{C13FDF96-A102-4D48-B93A-9B83D581101A}"/>
                </a:ext>
              </a:extLst>
            </p:cNvPr>
            <p:cNvSpPr/>
            <p:nvPr/>
          </p:nvSpPr>
          <p:spPr>
            <a:xfrm>
              <a:off x="3880757" y="4496798"/>
              <a:ext cx="2133601" cy="914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MX" sz="2400" b="1" dirty="0"/>
                <a:t>Información confidencial</a:t>
              </a:r>
            </a:p>
          </p:txBody>
        </p:sp>
        <p:sp>
          <p:nvSpPr>
            <p:cNvPr id="7" name="Rectángulo: esquinas redondeadas 6">
              <a:extLst>
                <a:ext uri="{FF2B5EF4-FFF2-40B4-BE49-F238E27FC236}">
                  <a16:creationId xmlns:a16="http://schemas.microsoft.com/office/drawing/2014/main" xmlns="" id="{FE23110A-F18A-4724-A191-E0010233FC9B}"/>
                </a:ext>
              </a:extLst>
            </p:cNvPr>
            <p:cNvSpPr/>
            <p:nvPr/>
          </p:nvSpPr>
          <p:spPr>
            <a:xfrm>
              <a:off x="1583871" y="4496798"/>
              <a:ext cx="2133601" cy="914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MX" sz="2400" b="1" dirty="0"/>
                <a:t>Versión pública</a:t>
              </a:r>
            </a:p>
          </p:txBody>
        </p:sp>
        <p:sp>
          <p:nvSpPr>
            <p:cNvPr id="8" name="Rectángulo: esquinas redondeadas 7">
              <a:extLst>
                <a:ext uri="{FF2B5EF4-FFF2-40B4-BE49-F238E27FC236}">
                  <a16:creationId xmlns:a16="http://schemas.microsoft.com/office/drawing/2014/main" xmlns="" id="{3A131178-ED32-4E96-B637-4342D7F4920F}"/>
                </a:ext>
              </a:extLst>
            </p:cNvPr>
            <p:cNvSpPr/>
            <p:nvPr/>
          </p:nvSpPr>
          <p:spPr>
            <a:xfrm>
              <a:off x="6177643" y="4498818"/>
              <a:ext cx="2133601" cy="914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MX" sz="2400" b="1" dirty="0"/>
                <a:t>Catálogo de datos</a:t>
              </a:r>
            </a:p>
          </p:txBody>
        </p:sp>
        <p:sp>
          <p:nvSpPr>
            <p:cNvPr id="9" name="Rectángulo: esquinas redondeadas 8">
              <a:extLst>
                <a:ext uri="{FF2B5EF4-FFF2-40B4-BE49-F238E27FC236}">
                  <a16:creationId xmlns:a16="http://schemas.microsoft.com/office/drawing/2014/main" xmlns="" id="{F932DB6B-2702-443E-8244-0E109D7A435A}"/>
                </a:ext>
              </a:extLst>
            </p:cNvPr>
            <p:cNvSpPr/>
            <p:nvPr/>
          </p:nvSpPr>
          <p:spPr>
            <a:xfrm>
              <a:off x="8474529" y="4496798"/>
              <a:ext cx="2133601" cy="914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MX" sz="2400" b="1" dirty="0"/>
                <a:t>Información reservada</a:t>
              </a:r>
            </a:p>
          </p:txBody>
        </p:sp>
        <p:sp>
          <p:nvSpPr>
            <p:cNvPr id="10" name="Rectángulo: esquinas redondeadas 9">
              <a:extLst>
                <a:ext uri="{FF2B5EF4-FFF2-40B4-BE49-F238E27FC236}">
                  <a16:creationId xmlns:a16="http://schemas.microsoft.com/office/drawing/2014/main" xmlns="" id="{1FEFFFAC-9D63-4B1E-87F4-160744641F62}"/>
                </a:ext>
              </a:extLst>
            </p:cNvPr>
            <p:cNvSpPr/>
            <p:nvPr/>
          </p:nvSpPr>
          <p:spPr>
            <a:xfrm>
              <a:off x="1583871" y="3416404"/>
              <a:ext cx="4430487" cy="914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sz="4000" b="1" dirty="0"/>
                <a:t>Datos personales</a:t>
              </a:r>
            </a:p>
          </p:txBody>
        </p:sp>
        <p:sp>
          <p:nvSpPr>
            <p:cNvPr id="11" name="Rectángulo: esquinas redondeadas 10">
              <a:extLst>
                <a:ext uri="{FF2B5EF4-FFF2-40B4-BE49-F238E27FC236}">
                  <a16:creationId xmlns:a16="http://schemas.microsoft.com/office/drawing/2014/main" xmlns="" id="{CD82687D-A940-4F29-9F7B-EAC60E6F93F8}"/>
                </a:ext>
              </a:extLst>
            </p:cNvPr>
            <p:cNvSpPr/>
            <p:nvPr/>
          </p:nvSpPr>
          <p:spPr>
            <a:xfrm>
              <a:off x="6177643" y="3416404"/>
              <a:ext cx="4430487" cy="914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sz="4000" b="1" dirty="0"/>
                <a:t>Datos sensibles</a:t>
              </a:r>
            </a:p>
          </p:txBody>
        </p:sp>
        <p:sp>
          <p:nvSpPr>
            <p:cNvPr id="12" name="Rectángulo: esquinas redondeadas 11">
              <a:extLst>
                <a:ext uri="{FF2B5EF4-FFF2-40B4-BE49-F238E27FC236}">
                  <a16:creationId xmlns:a16="http://schemas.microsoft.com/office/drawing/2014/main" xmlns="" id="{E0E245C4-E308-4E4E-B0D7-0BE36DE75B7A}"/>
                </a:ext>
              </a:extLst>
            </p:cNvPr>
            <p:cNvSpPr/>
            <p:nvPr/>
          </p:nvSpPr>
          <p:spPr>
            <a:xfrm>
              <a:off x="1583870" y="2336010"/>
              <a:ext cx="9024260" cy="9144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sz="5400" b="1" dirty="0" err="1"/>
                <a:t>TestData</a:t>
              </a:r>
              <a:endParaRPr lang="es-MX" sz="5400" b="1" dirty="0"/>
            </a:p>
          </p:txBody>
        </p:sp>
      </p:grpSp>
    </p:spTree>
    <p:extLst>
      <p:ext uri="{BB962C8B-B14F-4D97-AF65-F5344CB8AC3E}">
        <p14:creationId xmlns:p14="http://schemas.microsoft.com/office/powerpoint/2010/main" val="1652934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38200" y="1081826"/>
            <a:ext cx="10515600" cy="798490"/>
          </a:xfrm>
        </p:spPr>
        <p:txBody>
          <a:bodyPr>
            <a:normAutofit fontScale="90000"/>
          </a:bodyPr>
          <a:lstStyle/>
          <a:p>
            <a:pPr algn="ctr"/>
            <a:r>
              <a:rPr lang="es-MX" b="1" dirty="0">
                <a:latin typeface="+mn-lt"/>
              </a:rPr>
              <a:t>Datos Personales</a:t>
            </a:r>
            <a:r>
              <a:rPr lang="es-MX" b="1" dirty="0"/>
              <a:t/>
            </a:r>
            <a:br>
              <a:rPr lang="es-MX" b="1" dirty="0"/>
            </a:br>
            <a:endParaRPr lang="es-MX" dirty="0"/>
          </a:p>
        </p:txBody>
      </p:sp>
      <p:sp>
        <p:nvSpPr>
          <p:cNvPr id="3" name="Marcador de contenido 2"/>
          <p:cNvSpPr>
            <a:spLocks noGrp="1"/>
          </p:cNvSpPr>
          <p:nvPr>
            <p:ph sz="half" idx="1"/>
          </p:nvPr>
        </p:nvSpPr>
        <p:spPr>
          <a:xfrm>
            <a:off x="838200" y="2099255"/>
            <a:ext cx="5181600" cy="4077707"/>
          </a:xfrm>
        </p:spPr>
        <p:txBody>
          <a:bodyPr>
            <a:normAutofit fontScale="85000" lnSpcReduction="20000"/>
          </a:bodyPr>
          <a:lstStyle/>
          <a:p>
            <a:pPr marL="0" indent="0" algn="just">
              <a:buNone/>
            </a:pPr>
            <a:r>
              <a:rPr lang="es-MX" sz="2600" dirty="0"/>
              <a:t>Este término se integra por dos elementos: </a:t>
            </a:r>
            <a:r>
              <a:rPr lang="es-MX" sz="2600" b="1" dirty="0"/>
              <a:t>el dato</a:t>
            </a:r>
            <a:r>
              <a:rPr lang="es-MX" sz="2600" dirty="0"/>
              <a:t>, como sinónimo de información o unidad de conocimiento, y su</a:t>
            </a:r>
            <a:r>
              <a:rPr lang="es-MX" sz="2600" b="1" dirty="0"/>
              <a:t> vinculación con una persona física</a:t>
            </a:r>
            <a:r>
              <a:rPr lang="es-MX" sz="2600" dirty="0"/>
              <a:t>.</a:t>
            </a:r>
          </a:p>
          <a:p>
            <a:pPr marL="0" indent="0" algn="just">
              <a:buNone/>
            </a:pPr>
            <a:endParaRPr lang="es-MX" sz="2600" dirty="0"/>
          </a:p>
          <a:p>
            <a:pPr marL="0" indent="0" algn="just">
              <a:buNone/>
            </a:pPr>
            <a:r>
              <a:rPr lang="es-MX" sz="2600" dirty="0"/>
              <a:t>Cualquier información concerniente a una persona física identificada o identificable expresada en forma </a:t>
            </a:r>
            <a:r>
              <a:rPr lang="es-MX" sz="2600" b="1" dirty="0"/>
              <a:t>numérica, alfabética, alfanumérica, gráfica, fotográfica, acústica</a:t>
            </a:r>
            <a:r>
              <a:rPr lang="es-MX" sz="2600" dirty="0"/>
              <a:t> o en cualquier otro formato. </a:t>
            </a:r>
            <a:r>
              <a:rPr lang="es-MX" sz="2600" b="1" dirty="0"/>
              <a:t>Se considera que una persona es identificable cuando su identidad puede determinarse </a:t>
            </a:r>
            <a:r>
              <a:rPr lang="es-MX" sz="2600" dirty="0"/>
              <a:t>directa o indirectamente a través de cualquier información(…)</a:t>
            </a:r>
          </a:p>
          <a:p>
            <a:pPr marL="0" indent="0" algn="ctr">
              <a:buNone/>
            </a:pPr>
            <a:endParaRPr lang="es-MX" dirty="0"/>
          </a:p>
        </p:txBody>
      </p:sp>
      <p:sp>
        <p:nvSpPr>
          <p:cNvPr id="22" name="Cuadro de texto 2">
            <a:extLst>
              <a:ext uri="{FF2B5EF4-FFF2-40B4-BE49-F238E27FC236}">
                <a16:creationId xmlns:a16="http://schemas.microsoft.com/office/drawing/2014/main" xmlns="" id="{00000000-0008-0000-0100-000002000000}"/>
              </a:ext>
            </a:extLst>
          </p:cNvPr>
          <p:cNvSpPr txBox="1"/>
          <p:nvPr/>
        </p:nvSpPr>
        <p:spPr>
          <a:xfrm rot="16200000">
            <a:off x="5018088" y="10134600"/>
            <a:ext cx="852487" cy="239713"/>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a:spcAft>
                <a:spcPts val="0"/>
              </a:spcAft>
            </a:pPr>
            <a:r>
              <a:rPr lang="es-MX" sz="800">
                <a:solidFill>
                  <a:srgbClr val="000000"/>
                </a:solidFill>
                <a:effectLst/>
                <a:ea typeface="Times New Roman" panose="02020603050405020304" pitchFamily="18" charset="0"/>
                <a:cs typeface="Times New Roman" panose="02020603050405020304" pitchFamily="18" charset="0"/>
              </a:rPr>
              <a:t>Probabilidad</a:t>
            </a:r>
            <a:endParaRPr lang="es-MX" sz="1200">
              <a:effectLst/>
              <a:latin typeface="Times New Roman" panose="02020603050405020304" pitchFamily="18" charset="0"/>
              <a:ea typeface="Times New Roman" panose="02020603050405020304" pitchFamily="18" charset="0"/>
            </a:endParaRPr>
          </a:p>
        </p:txBody>
      </p:sp>
      <p:sp>
        <p:nvSpPr>
          <p:cNvPr id="8" name="CuadroTexto 7"/>
          <p:cNvSpPr txBox="1"/>
          <p:nvPr/>
        </p:nvSpPr>
        <p:spPr>
          <a:xfrm>
            <a:off x="3097304" y="5828491"/>
            <a:ext cx="2998696" cy="338554"/>
          </a:xfrm>
          <a:prstGeom prst="rect">
            <a:avLst/>
          </a:prstGeom>
          <a:noFill/>
        </p:spPr>
        <p:txBody>
          <a:bodyPr wrap="square" rtlCol="0">
            <a:spAutoFit/>
          </a:bodyPr>
          <a:lstStyle/>
          <a:p>
            <a:pPr algn="r"/>
            <a:r>
              <a:rPr lang="es-MX" sz="1600" i="1" dirty="0"/>
              <a:t>Artículo 3, fracción X, Ley 316</a:t>
            </a:r>
          </a:p>
        </p:txBody>
      </p:sp>
      <p:graphicFrame>
        <p:nvGraphicFramePr>
          <p:cNvPr id="12" name="Marcador de contenido 11"/>
          <p:cNvGraphicFramePr>
            <a:graphicFrameLocks noGrp="1"/>
          </p:cNvGraphicFramePr>
          <p:nvPr>
            <p:ph sz="half" idx="2"/>
            <p:extLst>
              <p:ext uri="{D42A27DB-BD31-4B8C-83A1-F6EECF244321}">
                <p14:modId xmlns:p14="http://schemas.microsoft.com/office/powerpoint/2010/main" val="711649998"/>
              </p:ext>
            </p:extLst>
          </p:nvPr>
        </p:nvGraphicFramePr>
        <p:xfrm>
          <a:off x="6172200" y="2098675"/>
          <a:ext cx="5181600" cy="4078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9735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latin typeface="+mn-lt"/>
              </a:rPr>
              <a:t>Datos Sensibles</a:t>
            </a:r>
          </a:p>
        </p:txBody>
      </p:sp>
      <p:sp>
        <p:nvSpPr>
          <p:cNvPr id="3" name="Marcador de contenido 2"/>
          <p:cNvSpPr>
            <a:spLocks noGrp="1"/>
          </p:cNvSpPr>
          <p:nvPr>
            <p:ph sz="half" idx="1"/>
          </p:nvPr>
        </p:nvSpPr>
        <p:spPr>
          <a:xfrm>
            <a:off x="415294" y="1690688"/>
            <a:ext cx="5574026" cy="4605740"/>
          </a:xfrm>
        </p:spPr>
        <p:txBody>
          <a:bodyPr>
            <a:normAutofit/>
          </a:bodyPr>
          <a:lstStyle/>
          <a:p>
            <a:pPr marL="457200" indent="-457200" algn="just">
              <a:buFont typeface="+mj-lt"/>
              <a:buAutoNum type="arabicPeriod"/>
            </a:pPr>
            <a:r>
              <a:rPr lang="es-MX" sz="2000" dirty="0"/>
              <a:t>Son aquellos datos personales que afecten a la esfera más íntima de su titular, o cuya utilización indebida pueda dar origen a discriminación o conlleve un riesgo grave para </a:t>
            </a:r>
            <a:r>
              <a:rPr lang="es-MX" sz="2000" dirty="0" smtClean="0"/>
              <a:t>éste.</a:t>
            </a:r>
          </a:p>
          <a:p>
            <a:pPr marL="457200" indent="-457200" algn="just">
              <a:buFont typeface="+mj-lt"/>
              <a:buAutoNum type="arabicPeriod"/>
            </a:pPr>
            <a:endParaRPr lang="es-MX" sz="2000" dirty="0"/>
          </a:p>
          <a:p>
            <a:pPr marL="457200" indent="-457200" algn="just">
              <a:buFont typeface="+mj-lt"/>
              <a:buAutoNum type="arabicPeriod"/>
            </a:pPr>
            <a:r>
              <a:rPr lang="es-MX" sz="2000" dirty="0" smtClean="0"/>
              <a:t>Son </a:t>
            </a:r>
            <a:r>
              <a:rPr lang="es-MX" sz="2000" dirty="0"/>
              <a:t>aquellos datos personales que puedan revelar aspectos como origen racial o étnico, estado de salud presente o futuro, información genética, creencias religiosas, filosóficas y morales, opiniones políticas y preferencia sexual.</a:t>
            </a:r>
          </a:p>
          <a:p>
            <a:pPr algn="just"/>
            <a:endParaRPr lang="es-MX" sz="2000" dirty="0"/>
          </a:p>
        </p:txBody>
      </p:sp>
      <p:sp>
        <p:nvSpPr>
          <p:cNvPr id="6" name="Marcador de contenido 5"/>
          <p:cNvSpPr>
            <a:spLocks noGrp="1"/>
          </p:cNvSpPr>
          <p:nvPr>
            <p:ph sz="half" idx="2"/>
          </p:nvPr>
        </p:nvSpPr>
        <p:spPr>
          <a:xfrm>
            <a:off x="6520872" y="1690688"/>
            <a:ext cx="4832927" cy="4486275"/>
          </a:xfrm>
        </p:spPr>
        <p:txBody>
          <a:bodyPr>
            <a:normAutofit/>
          </a:bodyPr>
          <a:lstStyle/>
          <a:p>
            <a:pPr marL="0" indent="0" algn="just">
              <a:buNone/>
            </a:pPr>
            <a:r>
              <a:rPr lang="es-MX" sz="2000" dirty="0"/>
              <a:t>Los datos personales sensibles forman parte de un determinado grupo de informaciones susceptibles de una reconsideración respecto a una categoría general y homogénea por sus especiales peculiaridades y características, que los constituye en una categoría especial de datos, protegidos bajo reglas específicas.</a:t>
            </a:r>
          </a:p>
          <a:p>
            <a:pPr marL="0" indent="0" algn="just">
              <a:buNone/>
            </a:pPr>
            <a:endParaRPr lang="es-ES" sz="2000" dirty="0" smtClean="0"/>
          </a:p>
          <a:p>
            <a:pPr marL="0" indent="0" algn="just">
              <a:buNone/>
            </a:pPr>
            <a:endParaRPr lang="es-ES" sz="2000" dirty="0"/>
          </a:p>
          <a:p>
            <a:pPr marL="0" indent="0" algn="just">
              <a:buNone/>
            </a:pPr>
            <a:endParaRPr lang="es-ES" sz="2000" dirty="0" smtClean="0"/>
          </a:p>
          <a:p>
            <a:pPr marL="0" indent="0" algn="just">
              <a:buNone/>
            </a:pPr>
            <a:endParaRPr lang="es-MX" sz="2000" dirty="0"/>
          </a:p>
          <a:p>
            <a:pPr marL="0" indent="0" algn="r">
              <a:buNone/>
            </a:pPr>
            <a:r>
              <a:rPr lang="es-MX" sz="1100" b="1" dirty="0"/>
              <a:t>Álvarez, S. (2007). Derechos fundamentales y protección de datos genéticos. España. </a:t>
            </a:r>
            <a:r>
              <a:rPr lang="es-MX" sz="1100" b="1" dirty="0" err="1"/>
              <a:t>Dykinson</a:t>
            </a:r>
            <a:r>
              <a:rPr lang="es-MX" sz="1100" b="1" dirty="0"/>
              <a:t>, pp. 50-51.</a:t>
            </a:r>
          </a:p>
        </p:txBody>
      </p:sp>
      <p:sp>
        <p:nvSpPr>
          <p:cNvPr id="7" name="CuadroTexto 6"/>
          <p:cNvSpPr txBox="1"/>
          <p:nvPr/>
        </p:nvSpPr>
        <p:spPr>
          <a:xfrm>
            <a:off x="3097304" y="5828491"/>
            <a:ext cx="2998696" cy="261610"/>
          </a:xfrm>
          <a:prstGeom prst="rect">
            <a:avLst/>
          </a:prstGeom>
          <a:noFill/>
        </p:spPr>
        <p:txBody>
          <a:bodyPr wrap="square" rtlCol="0">
            <a:spAutoFit/>
          </a:bodyPr>
          <a:lstStyle/>
          <a:p>
            <a:pPr algn="r"/>
            <a:r>
              <a:rPr lang="es-MX" sz="1100" b="1" dirty="0"/>
              <a:t>Artículo 3, fracción XI, Ley 316</a:t>
            </a:r>
          </a:p>
        </p:txBody>
      </p:sp>
    </p:spTree>
    <p:extLst>
      <p:ext uri="{BB962C8B-B14F-4D97-AF65-F5344CB8AC3E}">
        <p14:creationId xmlns:p14="http://schemas.microsoft.com/office/powerpoint/2010/main" val="216120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Marcador de contenido 11"/>
          <p:cNvGraphicFramePr>
            <a:graphicFrameLocks noGrp="1"/>
          </p:cNvGraphicFramePr>
          <p:nvPr>
            <p:ph idx="1"/>
            <p:extLst>
              <p:ext uri="{D42A27DB-BD31-4B8C-83A1-F6EECF244321}">
                <p14:modId xmlns:p14="http://schemas.microsoft.com/office/powerpoint/2010/main" val="519478056"/>
              </p:ext>
            </p:extLst>
          </p:nvPr>
        </p:nvGraphicFramePr>
        <p:xfrm>
          <a:off x="838200" y="2068946"/>
          <a:ext cx="10907332" cy="3781622"/>
        </p:xfrm>
        <a:graphic>
          <a:graphicData uri="http://schemas.openxmlformats.org/drawingml/2006/table">
            <a:tbl>
              <a:tblPr firstRow="1" bandRow="1">
                <a:tableStyleId>{2A488322-F2BA-4B5B-9748-0D474271808F}</a:tableStyleId>
              </a:tblPr>
              <a:tblGrid>
                <a:gridCol w="2243138">
                  <a:extLst>
                    <a:ext uri="{9D8B030D-6E8A-4147-A177-3AD203B41FA5}">
                      <a16:colId xmlns:a16="http://schemas.microsoft.com/office/drawing/2014/main" xmlns="" val="20000"/>
                    </a:ext>
                  </a:extLst>
                </a:gridCol>
                <a:gridCol w="8664194">
                  <a:extLst>
                    <a:ext uri="{9D8B030D-6E8A-4147-A177-3AD203B41FA5}">
                      <a16:colId xmlns:a16="http://schemas.microsoft.com/office/drawing/2014/main" xmlns="" val="20001"/>
                    </a:ext>
                  </a:extLst>
                </a:gridCol>
              </a:tblGrid>
              <a:tr h="371966">
                <a:tc>
                  <a:txBody>
                    <a:bodyPr/>
                    <a:lstStyle/>
                    <a:p>
                      <a:pPr algn="ctr"/>
                      <a:r>
                        <a:rPr lang="es-MX" dirty="0">
                          <a:solidFill>
                            <a:schemeClr val="tx1"/>
                          </a:solidFill>
                        </a:rPr>
                        <a:t>Categoría</a:t>
                      </a:r>
                    </a:p>
                  </a:txBody>
                  <a:tcPr/>
                </a:tc>
                <a:tc>
                  <a:txBody>
                    <a:bodyPr/>
                    <a:lstStyle/>
                    <a:p>
                      <a:pPr algn="ctr"/>
                      <a:r>
                        <a:rPr lang="es-MX" dirty="0">
                          <a:solidFill>
                            <a:schemeClr val="tx1"/>
                          </a:solidFill>
                        </a:rPr>
                        <a:t>Tipo</a:t>
                      </a:r>
                      <a:r>
                        <a:rPr lang="es-MX" baseline="0" dirty="0">
                          <a:solidFill>
                            <a:schemeClr val="tx1"/>
                          </a:solidFill>
                        </a:rPr>
                        <a:t> de Dato</a:t>
                      </a:r>
                      <a:endParaRPr lang="es-MX" dirty="0">
                        <a:solidFill>
                          <a:schemeClr val="tx1"/>
                        </a:solidFill>
                      </a:endParaRPr>
                    </a:p>
                  </a:txBody>
                  <a:tcPr/>
                </a:tc>
                <a:extLst>
                  <a:ext uri="{0D108BD9-81ED-4DB2-BD59-A6C34878D82A}">
                    <a16:rowId xmlns:a16="http://schemas.microsoft.com/office/drawing/2014/main" xmlns="" val="10000"/>
                  </a:ext>
                </a:extLst>
              </a:tr>
              <a:tr h="1165173">
                <a:tc>
                  <a:txBody>
                    <a:bodyPr/>
                    <a:lstStyle/>
                    <a:p>
                      <a:pPr algn="ctr"/>
                      <a:endParaRPr lang="es-MX" dirty="0"/>
                    </a:p>
                    <a:p>
                      <a:pPr algn="ctr"/>
                      <a:r>
                        <a:rPr lang="es-MX" dirty="0"/>
                        <a:t>Datos identificativos</a:t>
                      </a:r>
                    </a:p>
                  </a:txBody>
                  <a:tcPr/>
                </a:tc>
                <a:tc>
                  <a:txBody>
                    <a:bodyPr/>
                    <a:lstStyle/>
                    <a:p>
                      <a:pPr algn="just"/>
                      <a:r>
                        <a:rPr lang="es-MX" dirty="0"/>
                        <a:t>El nombre, domicilio, teléfono particular, teléfono celular, firma, clave del Registro Federal de Contribuyentes (RFC), Clave Única de Registro de Población (CURP), Clave de elector, Matrícula del Servicio Militar</a:t>
                      </a:r>
                      <a:r>
                        <a:rPr lang="es-MX" baseline="0" dirty="0"/>
                        <a:t> </a:t>
                      </a:r>
                      <a:r>
                        <a:rPr lang="es-MX" dirty="0"/>
                        <a:t>Nacional, número de pasaporte, lugar y fecha de nacimiento, nacionalidad, edad, fotografía y demás análogos.</a:t>
                      </a:r>
                    </a:p>
                  </a:txBody>
                  <a:tcPr/>
                </a:tc>
                <a:extLst>
                  <a:ext uri="{0D108BD9-81ED-4DB2-BD59-A6C34878D82A}">
                    <a16:rowId xmlns:a16="http://schemas.microsoft.com/office/drawing/2014/main" xmlns="" val="10001"/>
                  </a:ext>
                </a:extLst>
              </a:tr>
              <a:tr h="633275">
                <a:tc>
                  <a:txBody>
                    <a:bodyPr/>
                    <a:lstStyle/>
                    <a:p>
                      <a:pPr algn="ctr"/>
                      <a:r>
                        <a:rPr lang="es-MX" dirty="0"/>
                        <a:t>Datos académicos</a:t>
                      </a:r>
                    </a:p>
                  </a:txBody>
                  <a:tcPr/>
                </a:tc>
                <a:tc>
                  <a:txBody>
                    <a:bodyPr/>
                    <a:lstStyle/>
                    <a:p>
                      <a:pPr algn="just"/>
                      <a:r>
                        <a:rPr lang="es-MX" dirty="0"/>
                        <a:t>Trayectoria educativa, calificaciones, títulos, cédula profesional, certificados y reconocimientos y demás análogos.</a:t>
                      </a:r>
                    </a:p>
                  </a:txBody>
                  <a:tcPr/>
                </a:tc>
                <a:extLst>
                  <a:ext uri="{0D108BD9-81ED-4DB2-BD59-A6C34878D82A}">
                    <a16:rowId xmlns:a16="http://schemas.microsoft.com/office/drawing/2014/main" xmlns="" val="10002"/>
                  </a:ext>
                </a:extLst>
              </a:tr>
              <a:tr h="650941">
                <a:tc>
                  <a:txBody>
                    <a:bodyPr/>
                    <a:lstStyle/>
                    <a:p>
                      <a:pPr algn="ctr"/>
                      <a:r>
                        <a:rPr lang="es-MX" dirty="0"/>
                        <a:t>Datos Biométricos</a:t>
                      </a:r>
                    </a:p>
                  </a:txBody>
                  <a:tcPr/>
                </a:tc>
                <a:tc>
                  <a:txBody>
                    <a:bodyPr/>
                    <a:lstStyle/>
                    <a:p>
                      <a:pPr algn="just"/>
                      <a:r>
                        <a:rPr lang="es-MX" dirty="0"/>
                        <a:t>Huellas dactilares, ADN, geometría de la mano, características de iris y retina y demás análogos.</a:t>
                      </a:r>
                    </a:p>
                  </a:txBody>
                  <a:tcPr/>
                </a:tc>
                <a:extLst>
                  <a:ext uri="{0D108BD9-81ED-4DB2-BD59-A6C34878D82A}">
                    <a16:rowId xmlns:a16="http://schemas.microsoft.com/office/drawing/2014/main" xmlns="" val="10003"/>
                  </a:ext>
                </a:extLst>
              </a:tr>
              <a:tr h="929915">
                <a:tc>
                  <a:txBody>
                    <a:bodyPr/>
                    <a:lstStyle/>
                    <a:p>
                      <a:pPr algn="ctr"/>
                      <a:endParaRPr lang="es-MX" dirty="0"/>
                    </a:p>
                    <a:p>
                      <a:pPr algn="ctr"/>
                      <a:r>
                        <a:rPr lang="es-MX" dirty="0"/>
                        <a:t>Datos sensibles</a:t>
                      </a:r>
                    </a:p>
                  </a:txBody>
                  <a:tcPr/>
                </a:tc>
                <a:tc>
                  <a:txBody>
                    <a:bodyPr/>
                    <a:lstStyle/>
                    <a:p>
                      <a:pPr algn="just"/>
                      <a:r>
                        <a:rPr lang="es-MX" dirty="0"/>
                        <a:t>Origen étnico o racial, características morales o emocionales, ideología y opiniones políticas, creencias, convicciones religiosas, filosóficas, la pertenencia a sindicatos, la salud y preferencia sexual y demás análogos.</a:t>
                      </a:r>
                    </a:p>
                  </a:txBody>
                  <a:tcPr/>
                </a:tc>
                <a:extLst>
                  <a:ext uri="{0D108BD9-81ED-4DB2-BD59-A6C34878D82A}">
                    <a16:rowId xmlns:a16="http://schemas.microsoft.com/office/drawing/2014/main" xmlns="" val="10004"/>
                  </a:ext>
                </a:extLst>
              </a:tr>
            </a:tbl>
          </a:graphicData>
        </a:graphic>
      </p:graphicFrame>
      <p:sp>
        <p:nvSpPr>
          <p:cNvPr id="13" name="CuadroTexto 12"/>
          <p:cNvSpPr txBox="1"/>
          <p:nvPr/>
        </p:nvSpPr>
        <p:spPr>
          <a:xfrm>
            <a:off x="798490" y="6150463"/>
            <a:ext cx="1110159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b="1" dirty="0" err="1"/>
              <a:t>TestData</a:t>
            </a:r>
            <a:r>
              <a:rPr lang="es-MX" sz="2400" b="1" dirty="0"/>
              <a:t>, Generador de Versiones Públicas contiene un </a:t>
            </a:r>
            <a:r>
              <a:rPr lang="es-MX" sz="2400" b="1" dirty="0" smtClean="0"/>
              <a:t>catálogo </a:t>
            </a:r>
            <a:r>
              <a:rPr lang="es-MX" sz="2400" b="1" dirty="0"/>
              <a:t>de </a:t>
            </a:r>
            <a:r>
              <a:rPr lang="es-MX" sz="2400" b="1" dirty="0" smtClean="0"/>
              <a:t>99 </a:t>
            </a:r>
            <a:r>
              <a:rPr lang="es-MX" sz="2400" b="1" dirty="0"/>
              <a:t>tipos de datos</a:t>
            </a:r>
          </a:p>
        </p:txBody>
      </p:sp>
      <p:sp>
        <p:nvSpPr>
          <p:cNvPr id="9" name="Rectángulo 8">
            <a:extLst>
              <a:ext uri="{FF2B5EF4-FFF2-40B4-BE49-F238E27FC236}">
                <a16:creationId xmlns:a16="http://schemas.microsoft.com/office/drawing/2014/main" xmlns="" id="{D07405C3-F17C-46A7-8D53-02FD82BF5D22}"/>
              </a:ext>
            </a:extLst>
          </p:cNvPr>
          <p:cNvSpPr/>
          <p:nvPr/>
        </p:nvSpPr>
        <p:spPr>
          <a:xfrm>
            <a:off x="2332114" y="451588"/>
            <a:ext cx="7210087" cy="739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4400" b="1" dirty="0"/>
              <a:t>Categoría de datos</a:t>
            </a:r>
          </a:p>
        </p:txBody>
      </p:sp>
    </p:spTree>
    <p:extLst>
      <p:ext uri="{BB962C8B-B14F-4D97-AF65-F5344CB8AC3E}">
        <p14:creationId xmlns:p14="http://schemas.microsoft.com/office/powerpoint/2010/main" val="1139533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622708902"/>
              </p:ext>
            </p:extLst>
          </p:nvPr>
        </p:nvGraphicFramePr>
        <p:xfrm>
          <a:off x="856130" y="1646844"/>
          <a:ext cx="10690412" cy="4930753"/>
        </p:xfrm>
        <a:graphic>
          <a:graphicData uri="http://schemas.openxmlformats.org/drawingml/2006/table">
            <a:tbl>
              <a:tblPr firstRow="1" bandRow="1">
                <a:tableStyleId>{2A488322-F2BA-4B5B-9748-0D474271808F}</a:tableStyleId>
              </a:tblPr>
              <a:tblGrid>
                <a:gridCol w="10690412">
                  <a:extLst>
                    <a:ext uri="{9D8B030D-6E8A-4147-A177-3AD203B41FA5}">
                      <a16:colId xmlns:a16="http://schemas.microsoft.com/office/drawing/2014/main" xmlns="" val="20000"/>
                    </a:ext>
                  </a:extLst>
                </a:gridCol>
              </a:tblGrid>
              <a:tr h="423839">
                <a:tc>
                  <a:txBody>
                    <a:bodyPr/>
                    <a:lstStyle/>
                    <a:p>
                      <a:pPr algn="ctr"/>
                      <a:r>
                        <a:rPr lang="es-ES" sz="2400" dirty="0" smtClean="0">
                          <a:solidFill>
                            <a:schemeClr val="tx1"/>
                          </a:solidFill>
                        </a:rPr>
                        <a:t>El proceso de clasificación puede realizarse en tres momentos:</a:t>
                      </a:r>
                      <a:endParaRPr lang="es-MX" sz="2400" dirty="0">
                        <a:solidFill>
                          <a:schemeClr val="tx1"/>
                        </a:solidFill>
                      </a:endParaRPr>
                    </a:p>
                  </a:txBody>
                  <a:tcPr/>
                </a:tc>
                <a:extLst>
                  <a:ext uri="{0D108BD9-81ED-4DB2-BD59-A6C34878D82A}">
                    <a16:rowId xmlns:a16="http://schemas.microsoft.com/office/drawing/2014/main" xmlns="" val="10000"/>
                  </a:ext>
                </a:extLst>
              </a:tr>
              <a:tr h="4473553">
                <a:tc>
                  <a:txBody>
                    <a:bodyPr/>
                    <a:lstStyle/>
                    <a:p>
                      <a:pPr marL="0" indent="0" algn="just">
                        <a:buFont typeface="Wingdings" panose="05000000000000000000" pitchFamily="2" charset="2"/>
                        <a:buNone/>
                      </a:pPr>
                      <a:endParaRPr lang="es-ES" sz="2000" baseline="0" dirty="0" smtClean="0"/>
                    </a:p>
                    <a:p>
                      <a:pPr marL="285750" indent="-285750" algn="just">
                        <a:buFont typeface="Wingdings" panose="05000000000000000000" pitchFamily="2" charset="2"/>
                        <a:buChar char="Ø"/>
                      </a:pPr>
                      <a:r>
                        <a:rPr lang="es-ES" sz="2400" dirty="0" smtClean="0"/>
                        <a:t>Cuando se recibe una solicitud de acceso a la información.</a:t>
                      </a:r>
                    </a:p>
                    <a:p>
                      <a:pPr marL="285750" indent="-285750" algn="just">
                        <a:buFont typeface="Wingdings" panose="05000000000000000000" pitchFamily="2" charset="2"/>
                        <a:buChar char="Ø"/>
                      </a:pPr>
                      <a:endParaRPr lang="es-ES" sz="2400" baseline="0" dirty="0" smtClean="0"/>
                    </a:p>
                    <a:p>
                      <a:pPr marL="285750" indent="-285750" algn="just">
                        <a:buFont typeface="Wingdings" panose="05000000000000000000" pitchFamily="2" charset="2"/>
                        <a:buChar char="Ø"/>
                      </a:pPr>
                      <a:r>
                        <a:rPr lang="es-ES" sz="2400" dirty="0" smtClean="0"/>
                        <a:t>Cuando la clasificación se determina con ese carácter mediante resolución de una autoridad competente.</a:t>
                      </a:r>
                    </a:p>
                    <a:p>
                      <a:pPr marL="285750" indent="-285750" algn="just">
                        <a:buFont typeface="Wingdings" panose="05000000000000000000" pitchFamily="2" charset="2"/>
                        <a:buChar char="Ø"/>
                      </a:pPr>
                      <a:endParaRPr lang="es-ES" sz="2400" baseline="0" dirty="0" smtClean="0"/>
                    </a:p>
                    <a:p>
                      <a:pPr marL="285750" indent="-285750" algn="just">
                        <a:buFont typeface="Wingdings" panose="05000000000000000000" pitchFamily="2" charset="2"/>
                        <a:buChar char="Ø"/>
                      </a:pPr>
                      <a:r>
                        <a:rPr lang="es-ES" sz="2400" dirty="0" smtClean="0"/>
                        <a:t>Cuando se generan versiones públicas para dar cumplimiento a las obligaciones de transparencia.</a:t>
                      </a:r>
                    </a:p>
                    <a:p>
                      <a:pPr marL="285750" indent="-285750" algn="just">
                        <a:buFont typeface="Wingdings" panose="05000000000000000000" pitchFamily="2" charset="2"/>
                        <a:buChar char="Ø"/>
                      </a:pPr>
                      <a:endParaRPr lang="es-ES" sz="2400" baseline="0" dirty="0" smtClean="0"/>
                    </a:p>
                    <a:p>
                      <a:pPr marL="0" indent="0" algn="ctr">
                        <a:buFont typeface="Wingdings" panose="05000000000000000000" pitchFamily="2" charset="2"/>
                        <a:buNone/>
                      </a:pPr>
                      <a:r>
                        <a:rPr lang="es-ES" sz="2400" b="1" dirty="0" smtClean="0"/>
                        <a:t>Previo análisis de revisión de competencia; revisión de existencia de la información; evaluación de los supuestos de reserva o causas de confidencialidad.</a:t>
                      </a:r>
                      <a:endParaRPr lang="es-ES" sz="2400" b="1" baseline="0" dirty="0" smtClean="0"/>
                    </a:p>
                  </a:txBody>
                  <a:tcPr/>
                </a:tc>
                <a:extLst>
                  <a:ext uri="{0D108BD9-81ED-4DB2-BD59-A6C34878D82A}">
                    <a16:rowId xmlns:a16="http://schemas.microsoft.com/office/drawing/2014/main" xmlns="" val="10001"/>
                  </a:ext>
                </a:extLst>
              </a:tr>
            </a:tbl>
          </a:graphicData>
        </a:graphic>
      </p:graphicFrame>
      <p:sp>
        <p:nvSpPr>
          <p:cNvPr id="6" name="Rectángulo 5">
            <a:extLst>
              <a:ext uri="{FF2B5EF4-FFF2-40B4-BE49-F238E27FC236}">
                <a16:creationId xmlns:a16="http://schemas.microsoft.com/office/drawing/2014/main" xmlns="" id="{B903431A-7135-4FCF-A3AD-CBB3051F5C91}"/>
              </a:ext>
            </a:extLst>
          </p:cNvPr>
          <p:cNvSpPr/>
          <p:nvPr/>
        </p:nvSpPr>
        <p:spPr>
          <a:xfrm>
            <a:off x="2332114" y="451588"/>
            <a:ext cx="8722329" cy="739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S" sz="4000" b="1" dirty="0" smtClean="0"/>
              <a:t>Procedimiento de clasificación de la información</a:t>
            </a:r>
            <a:endParaRPr lang="es-MX" sz="4000" b="1" dirty="0"/>
          </a:p>
        </p:txBody>
      </p:sp>
    </p:spTree>
    <p:extLst>
      <p:ext uri="{BB962C8B-B14F-4D97-AF65-F5344CB8AC3E}">
        <p14:creationId xmlns:p14="http://schemas.microsoft.com/office/powerpoint/2010/main" val="1454114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13929490"/>
              </p:ext>
            </p:extLst>
          </p:nvPr>
        </p:nvGraphicFramePr>
        <p:xfrm>
          <a:off x="838200" y="1825622"/>
          <a:ext cx="10515600" cy="4398737"/>
        </p:xfrm>
        <a:graphic>
          <a:graphicData uri="http://schemas.openxmlformats.org/drawingml/2006/table">
            <a:tbl>
              <a:tblPr firstRow="1" bandRow="1">
                <a:tableStyleId>{2A488322-F2BA-4B5B-9748-0D474271808F}</a:tableStyleId>
              </a:tblPr>
              <a:tblGrid>
                <a:gridCol w="5257800">
                  <a:extLst>
                    <a:ext uri="{9D8B030D-6E8A-4147-A177-3AD203B41FA5}">
                      <a16:colId xmlns:a16="http://schemas.microsoft.com/office/drawing/2014/main" xmlns="" val="20000"/>
                    </a:ext>
                  </a:extLst>
                </a:gridCol>
                <a:gridCol w="5257800">
                  <a:extLst>
                    <a:ext uri="{9D8B030D-6E8A-4147-A177-3AD203B41FA5}">
                      <a16:colId xmlns:a16="http://schemas.microsoft.com/office/drawing/2014/main" xmlns="" val="20001"/>
                    </a:ext>
                  </a:extLst>
                </a:gridCol>
              </a:tblGrid>
              <a:tr h="466817">
                <a:tc>
                  <a:txBody>
                    <a:bodyPr/>
                    <a:lstStyle/>
                    <a:p>
                      <a:pPr algn="ctr"/>
                      <a:r>
                        <a:rPr lang="es-MX" dirty="0">
                          <a:solidFill>
                            <a:schemeClr val="tx1"/>
                          </a:solidFill>
                        </a:rPr>
                        <a:t>Información Confidencial</a:t>
                      </a:r>
                    </a:p>
                  </a:txBody>
                  <a:tcPr/>
                </a:tc>
                <a:tc>
                  <a:txBody>
                    <a:bodyPr/>
                    <a:lstStyle/>
                    <a:p>
                      <a:pPr algn="ctr"/>
                      <a:r>
                        <a:rPr lang="es-MX" dirty="0">
                          <a:solidFill>
                            <a:schemeClr val="tx1"/>
                          </a:solidFill>
                        </a:rPr>
                        <a:t>Información</a:t>
                      </a:r>
                      <a:r>
                        <a:rPr lang="es-MX" baseline="0" dirty="0">
                          <a:solidFill>
                            <a:schemeClr val="tx1"/>
                          </a:solidFill>
                        </a:rPr>
                        <a:t> </a:t>
                      </a:r>
                      <a:r>
                        <a:rPr lang="es-MX" dirty="0">
                          <a:solidFill>
                            <a:schemeClr val="tx1"/>
                          </a:solidFill>
                        </a:rPr>
                        <a:t>Reservada</a:t>
                      </a:r>
                    </a:p>
                  </a:txBody>
                  <a:tcPr/>
                </a:tc>
                <a:extLst>
                  <a:ext uri="{0D108BD9-81ED-4DB2-BD59-A6C34878D82A}">
                    <a16:rowId xmlns:a16="http://schemas.microsoft.com/office/drawing/2014/main" xmlns="" val="10000"/>
                  </a:ext>
                </a:extLst>
              </a:tr>
              <a:tr h="3576909">
                <a:tc>
                  <a:txBody>
                    <a:bodyPr/>
                    <a:lstStyle/>
                    <a:p>
                      <a:pPr marL="285750" indent="-285750" algn="just">
                        <a:buFont typeface="Wingdings" panose="05000000000000000000" pitchFamily="2" charset="2"/>
                        <a:buChar char="Ø"/>
                      </a:pPr>
                      <a:r>
                        <a:rPr lang="es-MX" dirty="0"/>
                        <a:t>Se considera información confidencial la que </a:t>
                      </a:r>
                      <a:r>
                        <a:rPr lang="es-MX" b="1" dirty="0"/>
                        <a:t>contiene datos personales </a:t>
                      </a:r>
                      <a:r>
                        <a:rPr lang="es-MX" dirty="0"/>
                        <a:t>concernientes a una persona identificada o identificable.</a:t>
                      </a:r>
                    </a:p>
                    <a:p>
                      <a:pPr marL="285750" indent="-285750" algn="just">
                        <a:buFont typeface="Wingdings" panose="05000000000000000000" pitchFamily="2" charset="2"/>
                        <a:buChar char="Ø"/>
                      </a:pPr>
                      <a:endParaRPr lang="es-MX" b="0" dirty="0"/>
                    </a:p>
                    <a:p>
                      <a:pPr marL="285750" indent="-285750" algn="just">
                        <a:buFont typeface="Wingdings" panose="05000000000000000000" pitchFamily="2" charset="2"/>
                        <a:buChar char="Ø"/>
                      </a:pPr>
                      <a:r>
                        <a:rPr lang="es-MX" dirty="0"/>
                        <a:t>Una característica importante de la información confidencial es que </a:t>
                      </a:r>
                      <a:r>
                        <a:rPr lang="es-MX" b="1" dirty="0"/>
                        <a:t>no está sujeta a ninguna temporalidad</a:t>
                      </a:r>
                      <a:r>
                        <a:rPr lang="es-MX" dirty="0"/>
                        <a:t>. Esto significa que siempre mantendrá su carácter confidencial y solo podrán tener acceso a ella los titulares de la misma, sus representantes y los servidores públicos facultados para ello</a:t>
                      </a:r>
                      <a:r>
                        <a:rPr lang="es-MX" dirty="0" smtClean="0"/>
                        <a:t>.</a:t>
                      </a:r>
                    </a:p>
                    <a:p>
                      <a:pPr marL="0" indent="0" algn="just">
                        <a:buFont typeface="Wingdings" panose="05000000000000000000" pitchFamily="2" charset="2"/>
                        <a:buNone/>
                      </a:pPr>
                      <a:endParaRPr lang="es-MX" i="1" dirty="0" smtClean="0"/>
                    </a:p>
                    <a:p>
                      <a:pPr marL="0" indent="0" algn="r">
                        <a:buFont typeface="Wingdings" panose="05000000000000000000" pitchFamily="2" charset="2"/>
                        <a:buNone/>
                      </a:pPr>
                      <a:r>
                        <a:rPr lang="es-MX" sz="1200" i="1" dirty="0" smtClean="0"/>
                        <a:t>(</a:t>
                      </a:r>
                      <a:r>
                        <a:rPr lang="es-MX" sz="1200" i="1" dirty="0"/>
                        <a:t>Art.</a:t>
                      </a:r>
                      <a:r>
                        <a:rPr lang="es-MX" sz="1200" i="1" baseline="0" dirty="0"/>
                        <a:t> 72, Ley </a:t>
                      </a:r>
                      <a:r>
                        <a:rPr lang="es-MX" sz="1200" i="1" baseline="0" dirty="0" smtClean="0"/>
                        <a:t>875 de Transparencia y Acceso a la Información Pública para el Estado de </a:t>
                      </a:r>
                      <a:r>
                        <a:rPr lang="es-MX" sz="1200" i="1" baseline="0" smtClean="0"/>
                        <a:t>Veracruz)</a:t>
                      </a:r>
                      <a:endParaRPr lang="es-MX" sz="1200" i="1" dirty="0"/>
                    </a:p>
                  </a:txBody>
                  <a:tcPr/>
                </a:tc>
                <a:tc>
                  <a:txBody>
                    <a:bodyPr/>
                    <a:lstStyle/>
                    <a:p>
                      <a:pPr marL="285750" indent="-285750" algn="just">
                        <a:buFont typeface="Wingdings" panose="05000000000000000000" pitchFamily="2" charset="2"/>
                        <a:buChar char="Ø"/>
                      </a:pPr>
                      <a:r>
                        <a:rPr lang="es-MX" dirty="0"/>
                        <a:t>Una vez definida la información confidencial, nos encontramos también con información que debe diferenciarse y reservarse de manera </a:t>
                      </a:r>
                      <a:r>
                        <a:rPr lang="es-MX" b="1" dirty="0"/>
                        <a:t>temporal</a:t>
                      </a:r>
                      <a:r>
                        <a:rPr lang="es-MX" dirty="0"/>
                        <a:t> en razón de que su divulgación pudiera afectar el </a:t>
                      </a:r>
                      <a:r>
                        <a:rPr lang="es-MX" b="1" dirty="0"/>
                        <a:t>interés público, la seguridad nacional, la seguridad pública; que</a:t>
                      </a:r>
                      <a:r>
                        <a:rPr lang="es-MX" b="1" baseline="0" dirty="0"/>
                        <a:t> ponga en riesgo la vida, seguridad o salud de una persona física; afecte los derechos del debido proceso</a:t>
                      </a:r>
                      <a:r>
                        <a:rPr lang="es-MX" baseline="0" dirty="0"/>
                        <a:t>, entre otros</a:t>
                      </a:r>
                      <a:r>
                        <a:rPr lang="es-MX" baseline="0" dirty="0" smtClean="0"/>
                        <a:t>.</a:t>
                      </a:r>
                    </a:p>
                    <a:p>
                      <a:pPr marL="0" indent="0" algn="just">
                        <a:buFont typeface="Wingdings" panose="05000000000000000000" pitchFamily="2" charset="2"/>
                        <a:buNone/>
                      </a:pPr>
                      <a:endParaRPr lang="es-ES" baseline="0" dirty="0" smtClean="0"/>
                    </a:p>
                    <a:p>
                      <a:pPr marL="0" indent="0" algn="just">
                        <a:buFont typeface="Wingdings" panose="05000000000000000000" pitchFamily="2" charset="2"/>
                        <a:buNone/>
                      </a:pPr>
                      <a:endParaRPr lang="es-ES" baseline="0" dirty="0" smtClean="0"/>
                    </a:p>
                    <a:p>
                      <a:pPr marL="0" indent="0" algn="just">
                        <a:buFont typeface="Wingdings" panose="05000000000000000000" pitchFamily="2" charset="2"/>
                        <a:buNone/>
                      </a:pPr>
                      <a:endParaRPr lang="es-ES" baseline="0" dirty="0" smtClean="0"/>
                    </a:p>
                    <a:p>
                      <a:pPr marL="0" indent="0" algn="r">
                        <a:buFont typeface="Wingdings" panose="05000000000000000000" pitchFamily="2" charset="2"/>
                        <a:buNone/>
                      </a:pPr>
                      <a:endParaRPr lang="es-ES" sz="1200" baseline="0" dirty="0" smtClean="0"/>
                    </a:p>
                    <a:p>
                      <a:pPr marL="0" indent="0" algn="r">
                        <a:buFont typeface="Wingdings" panose="05000000000000000000" pitchFamily="2" charset="2"/>
                        <a:buNone/>
                      </a:pPr>
                      <a:endParaRPr lang="es-ES" sz="1200" baseline="0" dirty="0" smtClean="0"/>
                    </a:p>
                    <a:p>
                      <a:pPr marL="0" indent="0" algn="r">
                        <a:buFont typeface="Wingdings" panose="05000000000000000000" pitchFamily="2" charset="2"/>
                        <a:buNone/>
                      </a:pPr>
                      <a:r>
                        <a:rPr lang="es-ES" sz="1200" baseline="0" dirty="0" smtClean="0"/>
                        <a:t>(</a:t>
                      </a:r>
                      <a:r>
                        <a:rPr lang="es-MX" sz="1200" i="1" baseline="0" dirty="0" err="1" smtClean="0"/>
                        <a:t>I</a:t>
                      </a:r>
                      <a:r>
                        <a:rPr lang="es-MX" sz="1200" i="1" dirty="0" err="1" smtClean="0"/>
                        <a:t>bidem</a:t>
                      </a:r>
                      <a:r>
                        <a:rPr lang="es-ES" sz="1200" baseline="0" dirty="0" smtClean="0"/>
                        <a:t>, Art. 68)</a:t>
                      </a:r>
                      <a:endParaRPr lang="es-MX" sz="1200" dirty="0"/>
                    </a:p>
                    <a:p>
                      <a:pPr marL="0" indent="0" algn="just">
                        <a:buFont typeface="Wingdings" panose="05000000000000000000" pitchFamily="2" charset="2"/>
                        <a:buNone/>
                      </a:pPr>
                      <a:endParaRPr lang="es-MX" dirty="0"/>
                    </a:p>
                  </a:txBody>
                  <a:tcPr/>
                </a:tc>
                <a:extLst>
                  <a:ext uri="{0D108BD9-81ED-4DB2-BD59-A6C34878D82A}">
                    <a16:rowId xmlns:a16="http://schemas.microsoft.com/office/drawing/2014/main" xmlns="" val="10001"/>
                  </a:ext>
                </a:extLst>
              </a:tr>
            </a:tbl>
          </a:graphicData>
        </a:graphic>
      </p:graphicFrame>
      <p:sp>
        <p:nvSpPr>
          <p:cNvPr id="6" name="Rectángulo 5">
            <a:extLst>
              <a:ext uri="{FF2B5EF4-FFF2-40B4-BE49-F238E27FC236}">
                <a16:creationId xmlns:a16="http://schemas.microsoft.com/office/drawing/2014/main" xmlns="" id="{B903431A-7135-4FCF-A3AD-CBB3051F5C91}"/>
              </a:ext>
            </a:extLst>
          </p:cNvPr>
          <p:cNvSpPr/>
          <p:nvPr/>
        </p:nvSpPr>
        <p:spPr>
          <a:xfrm>
            <a:off x="2332114" y="451588"/>
            <a:ext cx="8722329" cy="739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4000" b="1" dirty="0"/>
              <a:t>Modalidad de la información a clasificar</a:t>
            </a:r>
          </a:p>
        </p:txBody>
      </p:sp>
    </p:spTree>
    <p:extLst>
      <p:ext uri="{BB962C8B-B14F-4D97-AF65-F5344CB8AC3E}">
        <p14:creationId xmlns:p14="http://schemas.microsoft.com/office/powerpoint/2010/main" val="2597148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4135999563"/>
              </p:ext>
            </p:extLst>
          </p:nvPr>
        </p:nvGraphicFramePr>
        <p:xfrm>
          <a:off x="838200" y="1825622"/>
          <a:ext cx="10515600" cy="4855937"/>
        </p:xfrm>
        <a:graphic>
          <a:graphicData uri="http://schemas.openxmlformats.org/drawingml/2006/table">
            <a:tbl>
              <a:tblPr firstRow="1" bandRow="1">
                <a:tableStyleId>{2A488322-F2BA-4B5B-9748-0D474271808F}</a:tableStyleId>
              </a:tblPr>
              <a:tblGrid>
                <a:gridCol w="5806440">
                  <a:extLst>
                    <a:ext uri="{9D8B030D-6E8A-4147-A177-3AD203B41FA5}">
                      <a16:colId xmlns:a16="http://schemas.microsoft.com/office/drawing/2014/main" xmlns="" val="20000"/>
                    </a:ext>
                  </a:extLst>
                </a:gridCol>
                <a:gridCol w="4709160">
                  <a:extLst>
                    <a:ext uri="{9D8B030D-6E8A-4147-A177-3AD203B41FA5}">
                      <a16:colId xmlns:a16="http://schemas.microsoft.com/office/drawing/2014/main" xmlns="" val="20001"/>
                    </a:ext>
                  </a:extLst>
                </a:gridCol>
              </a:tblGrid>
              <a:tr h="466817">
                <a:tc>
                  <a:txBody>
                    <a:bodyPr/>
                    <a:lstStyle/>
                    <a:p>
                      <a:pPr algn="ctr"/>
                      <a:r>
                        <a:rPr lang="es-MX" dirty="0" smtClean="0">
                          <a:solidFill>
                            <a:schemeClr val="tx1"/>
                          </a:solidFill>
                        </a:rPr>
                        <a:t>Versión pública</a:t>
                      </a:r>
                      <a:endParaRPr lang="es-MX" dirty="0">
                        <a:solidFill>
                          <a:schemeClr val="tx1"/>
                        </a:solidFill>
                      </a:endParaRPr>
                    </a:p>
                  </a:txBody>
                  <a:tcPr>
                    <a:solidFill>
                      <a:schemeClr val="accent4"/>
                    </a:solidFill>
                  </a:tcPr>
                </a:tc>
                <a:tc>
                  <a:txBody>
                    <a:bodyPr/>
                    <a:lstStyle/>
                    <a:p>
                      <a:pPr algn="ctr"/>
                      <a:r>
                        <a:rPr lang="es-MX" dirty="0" smtClean="0">
                          <a:solidFill>
                            <a:schemeClr val="tx1"/>
                          </a:solidFill>
                        </a:rPr>
                        <a:t>Acción de testar</a:t>
                      </a:r>
                      <a:endParaRPr lang="es-MX" dirty="0">
                        <a:solidFill>
                          <a:schemeClr val="tx1"/>
                        </a:solidFill>
                      </a:endParaRPr>
                    </a:p>
                  </a:txBody>
                  <a:tcPr>
                    <a:solidFill>
                      <a:schemeClr val="accent4"/>
                    </a:solidFill>
                  </a:tcPr>
                </a:tc>
                <a:extLst>
                  <a:ext uri="{0D108BD9-81ED-4DB2-BD59-A6C34878D82A}">
                    <a16:rowId xmlns:a16="http://schemas.microsoft.com/office/drawing/2014/main" xmlns="" val="10000"/>
                  </a:ext>
                </a:extLst>
              </a:tr>
              <a:tr h="3576909">
                <a:tc>
                  <a:txBody>
                    <a:bodyPr/>
                    <a:lstStyle/>
                    <a:p>
                      <a:pPr marL="285750" indent="-285750" algn="just">
                        <a:buFont typeface="Wingdings" panose="05000000000000000000" pitchFamily="2" charset="2"/>
                        <a:buChar char="Ø"/>
                      </a:pPr>
                      <a:r>
                        <a:rPr lang="es-ES" dirty="0" smtClean="0"/>
                        <a:t>Documento que contiene las secciones testadas, que se ocultan por contener datos personales, información reservada o aquella información que no deba ni pueda ser entrada en función de la naturaleza de la información.</a:t>
                      </a:r>
                    </a:p>
                    <a:p>
                      <a:pPr marL="285750" indent="-285750" algn="just">
                        <a:buFont typeface="Wingdings" panose="05000000000000000000" pitchFamily="2" charset="2"/>
                        <a:buChar char="Ø"/>
                      </a:pPr>
                      <a:endParaRPr lang="es-ES" b="0" dirty="0" smtClean="0"/>
                    </a:p>
                    <a:p>
                      <a:pPr marL="285750" indent="-285750" algn="just">
                        <a:buFont typeface="Wingdings" panose="05000000000000000000" pitchFamily="2" charset="2"/>
                        <a:buChar char="Ø"/>
                      </a:pPr>
                      <a:r>
                        <a:rPr lang="es-ES" dirty="0" smtClean="0"/>
                        <a:t>Documento a partir del que se otorga acceso a la información, en el que se testan partes o secciones clasificadas, indicando el contenido de éstas de manera genérica, fundando y motivando la reserva o confidencialidad.</a:t>
                      </a:r>
                    </a:p>
                    <a:p>
                      <a:pPr marL="0" indent="0" algn="just">
                        <a:buFont typeface="Wingdings" panose="05000000000000000000" pitchFamily="2" charset="2"/>
                        <a:buNone/>
                      </a:pPr>
                      <a:endParaRPr lang="es-MX" dirty="0" smtClean="0"/>
                    </a:p>
                    <a:p>
                      <a:pPr marL="0" indent="0" algn="just">
                        <a:buFont typeface="Wingdings" panose="05000000000000000000" pitchFamily="2" charset="2"/>
                        <a:buNone/>
                      </a:pPr>
                      <a:endParaRPr lang="es-MX" b="0" dirty="0"/>
                    </a:p>
                  </a:txBody>
                  <a:tcPr/>
                </a:tc>
                <a:tc>
                  <a:txBody>
                    <a:bodyPr/>
                    <a:lstStyle/>
                    <a:p>
                      <a:pPr marL="285750" indent="-285750" algn="just">
                        <a:buFont typeface="Wingdings" panose="05000000000000000000" pitchFamily="2" charset="2"/>
                        <a:buChar char="Ø"/>
                      </a:pPr>
                      <a:r>
                        <a:rPr lang="es-ES" dirty="0" smtClean="0"/>
                        <a:t>La omisión o supresión de la información clasificada como reservada o confidencial, empleando sistemas o medios que impidan la recuperación o visualización de ésta.</a:t>
                      </a:r>
                    </a:p>
                    <a:p>
                      <a:pPr marL="0" indent="0" algn="just">
                        <a:buFont typeface="Wingdings" panose="05000000000000000000" pitchFamily="2" charset="2"/>
                        <a:buNone/>
                      </a:pPr>
                      <a:endParaRPr lang="es-ES" dirty="0" smtClean="0"/>
                    </a:p>
                    <a:p>
                      <a:pPr marL="285750" indent="-285750" algn="just">
                        <a:buFont typeface="Wingdings" panose="05000000000000000000" pitchFamily="2" charset="2"/>
                        <a:buChar char="Ø"/>
                      </a:pPr>
                      <a:endParaRPr lang="es-ES" baseline="0" dirty="0" smtClean="0"/>
                    </a:p>
                    <a:p>
                      <a:pPr marL="285750" indent="-285750" algn="just">
                        <a:buFont typeface="Wingdings" panose="05000000000000000000" pitchFamily="2" charset="2"/>
                        <a:buChar char="Ø"/>
                      </a:pPr>
                      <a:r>
                        <a:rPr lang="es-ES" dirty="0" smtClean="0"/>
                        <a:t>No solo se debe testar un dato sino debe asegurarse que el mismo no sea visible de ningún modo, así como que contenga el elemento eliminado y el fundamento por el que se eliminó.</a:t>
                      </a:r>
                      <a:endParaRPr lang="es-ES" baseline="0" dirty="0" smtClean="0"/>
                    </a:p>
                    <a:p>
                      <a:pPr marL="0" indent="0" algn="just">
                        <a:buFont typeface="Wingdings" panose="05000000000000000000" pitchFamily="2" charset="2"/>
                        <a:buNone/>
                      </a:pPr>
                      <a:endParaRPr lang="es-ES" baseline="0" dirty="0" smtClean="0"/>
                    </a:p>
                    <a:p>
                      <a:pPr marL="0" indent="0" algn="r">
                        <a:buFont typeface="Wingdings" panose="05000000000000000000" pitchFamily="2" charset="2"/>
                        <a:buNone/>
                      </a:pPr>
                      <a:endParaRPr lang="es-ES" sz="1200" baseline="0" dirty="0" smtClean="0"/>
                    </a:p>
                    <a:p>
                      <a:pPr marL="0" indent="0" algn="r">
                        <a:buFont typeface="Wingdings" panose="05000000000000000000" pitchFamily="2" charset="2"/>
                        <a:buNone/>
                      </a:pPr>
                      <a:endParaRPr lang="es-ES" sz="1200" baseline="0" dirty="0" smtClean="0"/>
                    </a:p>
                    <a:p>
                      <a:pPr marL="0" marR="0" lvl="0" indent="0" algn="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MX" sz="1200" i="1" dirty="0" smtClean="0"/>
                        <a:t>(</a:t>
                      </a:r>
                      <a:r>
                        <a:rPr lang="es-ES" sz="1200" i="1" dirty="0" smtClean="0"/>
                        <a:t>Lineamientos generales en materia de clasificación y desclasificación de la información, así como para la</a:t>
                      </a:r>
                      <a:r>
                        <a:rPr lang="es-ES" sz="1200" i="1" baseline="0" dirty="0" smtClean="0"/>
                        <a:t> </a:t>
                      </a:r>
                      <a:r>
                        <a:rPr lang="es-ES" sz="1200" i="1" dirty="0" smtClean="0"/>
                        <a:t>elaboración de las versiones públicas.</a:t>
                      </a:r>
                      <a:r>
                        <a:rPr lang="es-MX" sz="1200" baseline="0" dirty="0" smtClean="0"/>
                        <a:t>)</a:t>
                      </a:r>
                      <a:endParaRPr lang="es-MX" sz="1200" dirty="0"/>
                    </a:p>
                    <a:p>
                      <a:pPr marL="0" indent="0" algn="just">
                        <a:buFont typeface="Wingdings" panose="05000000000000000000" pitchFamily="2" charset="2"/>
                        <a:buNone/>
                      </a:pPr>
                      <a:endParaRPr lang="es-MX" dirty="0"/>
                    </a:p>
                  </a:txBody>
                  <a:tcPr/>
                </a:tc>
                <a:extLst>
                  <a:ext uri="{0D108BD9-81ED-4DB2-BD59-A6C34878D82A}">
                    <a16:rowId xmlns:a16="http://schemas.microsoft.com/office/drawing/2014/main" xmlns="" val="10001"/>
                  </a:ext>
                </a:extLst>
              </a:tr>
            </a:tbl>
          </a:graphicData>
        </a:graphic>
      </p:graphicFrame>
      <p:sp>
        <p:nvSpPr>
          <p:cNvPr id="6" name="Rectángulo 5">
            <a:extLst>
              <a:ext uri="{FF2B5EF4-FFF2-40B4-BE49-F238E27FC236}">
                <a16:creationId xmlns:a16="http://schemas.microsoft.com/office/drawing/2014/main" xmlns="" id="{B903431A-7135-4FCF-A3AD-CBB3051F5C91}"/>
              </a:ext>
            </a:extLst>
          </p:cNvPr>
          <p:cNvSpPr/>
          <p:nvPr/>
        </p:nvSpPr>
        <p:spPr>
          <a:xfrm>
            <a:off x="2332114" y="451588"/>
            <a:ext cx="8722329" cy="739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4000" b="1" dirty="0" smtClean="0"/>
              <a:t>Versiones Públicas</a:t>
            </a:r>
            <a:endParaRPr lang="es-MX" sz="4000" b="1" dirty="0"/>
          </a:p>
        </p:txBody>
      </p:sp>
    </p:spTree>
    <p:extLst>
      <p:ext uri="{BB962C8B-B14F-4D97-AF65-F5344CB8AC3E}">
        <p14:creationId xmlns:p14="http://schemas.microsoft.com/office/powerpoint/2010/main" val="2274308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2051</Words>
  <Application>Microsoft Office PowerPoint</Application>
  <PresentationFormat>Panorámica</PresentationFormat>
  <Paragraphs>165</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Calibri</vt:lpstr>
      <vt:lpstr>Calibri Light</vt:lpstr>
      <vt:lpstr>Times New Roman</vt:lpstr>
      <vt:lpstr>Wingdings</vt:lpstr>
      <vt:lpstr>Tema de Office</vt:lpstr>
      <vt:lpstr>Presentación de PowerPoint</vt:lpstr>
      <vt:lpstr>Unidad de Transparencia</vt:lpstr>
      <vt:lpstr>Contenido</vt:lpstr>
      <vt:lpstr>Datos Personales </vt:lpstr>
      <vt:lpstr>Datos Sensibles</vt:lpstr>
      <vt:lpstr>Presentación de PowerPoint</vt:lpstr>
      <vt:lpstr>Presentación de PowerPoint</vt:lpstr>
      <vt:lpstr>Presentación de PowerPoint</vt:lpstr>
      <vt:lpstr>Presentación de PowerPoint</vt:lpstr>
      <vt:lpstr>Presentación de PowerPoint</vt:lpstr>
      <vt:lpstr>En tanto:</vt:lpstr>
      <vt:lpstr>Presentación de PowerPoint</vt:lpstr>
      <vt:lpstr> Acerca de Software TestData “Generador de Versiones Públicas” </vt:lpstr>
      <vt:lpstr>Presentación de PowerPoint</vt:lpstr>
      <vt:lpstr>Presentación de PowerPoint</vt:lpstr>
      <vt:lpstr>Presentación de PowerPoint</vt:lpstr>
      <vt:lpstr>Presentación de PowerPoint</vt:lpstr>
      <vt:lpstr>Presentación de PowerPoint</vt:lpstr>
      <vt:lpstr>Una vez testados todos los campos deseados, el siguiente paso, se comienza dando clic en el botón de “Archivo”</vt:lpstr>
      <vt:lpstr>Presentación de PowerPoint</vt:lpstr>
      <vt:lpstr>Presentación de PowerPoint</vt:lpstr>
      <vt:lpstr>Presentación de PowerPoint</vt:lpstr>
      <vt:lpstr>Presentación de PowerPoint</vt:lpstr>
      <vt:lpstr>Ventaja Fuente: GUIA RAPIDA - Transparencia | Gobierno de Guadalajara</vt:lpstr>
      <vt:lpstr>Muchas gracias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Luis</cp:lastModifiedBy>
  <cp:revision>99</cp:revision>
  <dcterms:created xsi:type="dcterms:W3CDTF">2019-11-13T18:22:38Z</dcterms:created>
  <dcterms:modified xsi:type="dcterms:W3CDTF">2022-11-04T19:24:09Z</dcterms:modified>
</cp:coreProperties>
</file>